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1"/>
  </p:notesMasterIdLst>
  <p:sldIdLst>
    <p:sldId id="256" r:id="rId2"/>
    <p:sldId id="258" r:id="rId3"/>
    <p:sldId id="259" r:id="rId4"/>
    <p:sldId id="260" r:id="rId5"/>
    <p:sldId id="261" r:id="rId6"/>
    <p:sldId id="262" r:id="rId7"/>
    <p:sldId id="263" r:id="rId8"/>
    <p:sldId id="265" r:id="rId9"/>
    <p:sldId id="264" r:id="rId10"/>
  </p:sldIdLst>
  <p:sldSz cx="18288000" cy="10287000"/>
  <p:notesSz cx="6858000" cy="9144000"/>
  <p:embeddedFontLst>
    <p:embeddedFont>
      <p:font typeface="Century Gothic" panose="020B0502020202020204" pitchFamily="34" charset="0"/>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0" roundtripDataSignature="AMtx7mgSJq1sfL/g6ehvWUjC7YJOdI8JE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02B88F2-B1B2-4DAE-8667-588E739AA7B4}">
  <a:tblStyle styleId="{F02B88F2-B1B2-4DAE-8667-588E739AA7B4}"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71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1.fntdata"/><Relationship Id="rId2" Type="http://schemas.openxmlformats.org/officeDocument/2006/relationships/slide" Target="slides/slide1.xml"/><Relationship Id="rId2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326d54a65b3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g326d54a65b3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8" name="Google Shape;12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9" name="Google Shape;13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0" name="Google Shape;150;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0" name="Google Shape;160;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0" name="Google Shape;170;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1" name="Google Shape;181;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a:extLst>
            <a:ext uri="{FF2B5EF4-FFF2-40B4-BE49-F238E27FC236}">
              <a16:creationId xmlns:a16="http://schemas.microsoft.com/office/drawing/2014/main" id="{FAA9AC44-92B4-A36B-B5D7-C82545DB515A}"/>
            </a:ext>
          </a:extLst>
        </p:cNvPr>
        <p:cNvGrpSpPr/>
        <p:nvPr/>
      </p:nvGrpSpPr>
      <p:grpSpPr>
        <a:xfrm>
          <a:off x="0" y="0"/>
          <a:ext cx="0" cy="0"/>
          <a:chOff x="0" y="0"/>
          <a:chExt cx="0" cy="0"/>
        </a:xfrm>
      </p:grpSpPr>
      <p:sp>
        <p:nvSpPr>
          <p:cNvPr id="180" name="Google Shape;180;p24:notes">
            <a:extLst>
              <a:ext uri="{FF2B5EF4-FFF2-40B4-BE49-F238E27FC236}">
                <a16:creationId xmlns:a16="http://schemas.microsoft.com/office/drawing/2014/main" id="{496331E7-80D6-6007-9A40-A9CFFD11500A}"/>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1" name="Google Shape;181;p24:notes">
            <a:extLst>
              <a:ext uri="{FF2B5EF4-FFF2-40B4-BE49-F238E27FC236}">
                <a16:creationId xmlns:a16="http://schemas.microsoft.com/office/drawing/2014/main" id="{6C2C0585-2BF4-90A0-7B48-C3C2BCA996E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826513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3" name="Google Shape;19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9"/>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1" name="Google Shape;71;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0"/>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0"/>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7" name="Google Shape;77;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18" name="Google Shape;1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4" name="Google Shape;24;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30" name="Google Shape;30;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4"/>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6" name="Google Shape;36;p14"/>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7" name="Google Shape;37;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5"/>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3" name="Google Shape;43;p15"/>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4" name="Google Shape;44;p15"/>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5" name="Google Shape;45;p15"/>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6" name="Google Shape;46;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57" name="Google Shape;57;p1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58" name="Google Shape;58;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8"/>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8"/>
          <p:cNvSpPr>
            <a:spLocks noGrp="1"/>
          </p:cNvSpPr>
          <p:nvPr>
            <p:ph type="pic" idx="2"/>
          </p:nvPr>
        </p:nvSpPr>
        <p:spPr>
          <a:xfrm>
            <a:off x="1792288" y="612775"/>
            <a:ext cx="5486400" cy="4114800"/>
          </a:xfrm>
          <a:prstGeom prst="rect">
            <a:avLst/>
          </a:prstGeom>
          <a:noFill/>
          <a:ln>
            <a:noFill/>
          </a:ln>
        </p:spPr>
      </p:sp>
      <p:sp>
        <p:nvSpPr>
          <p:cNvPr id="64" name="Google Shape;64;p18"/>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5" name="Google Shape;65;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9.png"/><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hyperlink" Target="https://creativecommons.org/licenses/by-nc/4.0/legalcode.en" TargetMode="External"/><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12" scaled="0"/>
        </a:gradFill>
        <a:effectLst/>
      </p:bgPr>
    </p:bg>
    <p:spTree>
      <p:nvGrpSpPr>
        <p:cNvPr id="1" name="Shape 83"/>
        <p:cNvGrpSpPr/>
        <p:nvPr/>
      </p:nvGrpSpPr>
      <p:grpSpPr>
        <a:xfrm>
          <a:off x="0" y="0"/>
          <a:ext cx="0" cy="0"/>
          <a:chOff x="0" y="0"/>
          <a:chExt cx="0" cy="0"/>
        </a:xfrm>
      </p:grpSpPr>
      <p:grpSp>
        <p:nvGrpSpPr>
          <p:cNvPr id="84" name="Google Shape;84;g326d54a65b3_1_0"/>
          <p:cNvGrpSpPr/>
          <p:nvPr/>
        </p:nvGrpSpPr>
        <p:grpSpPr>
          <a:xfrm>
            <a:off x="1644693" y="8959365"/>
            <a:ext cx="17982050" cy="4071840"/>
            <a:chOff x="0" y="-9525"/>
            <a:chExt cx="5559109" cy="1258800"/>
          </a:xfrm>
        </p:grpSpPr>
        <p:sp>
          <p:nvSpPr>
            <p:cNvPr id="85" name="Google Shape;85;g326d54a65b3_1_0"/>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g326d54a65b3_1_0"/>
            <p:cNvSpPr txBox="1"/>
            <p:nvPr/>
          </p:nvSpPr>
          <p:spPr>
            <a:xfrm>
              <a:off x="0" y="-9525"/>
              <a:ext cx="5559000" cy="1258800"/>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87" name="Google Shape;87;g326d54a65b3_1_0"/>
          <p:cNvGrpSpPr/>
          <p:nvPr/>
        </p:nvGrpSpPr>
        <p:grpSpPr>
          <a:xfrm>
            <a:off x="-1047171" y="4984823"/>
            <a:ext cx="17982050" cy="3531587"/>
            <a:chOff x="0" y="-9525"/>
            <a:chExt cx="5559109" cy="1091782"/>
          </a:xfrm>
        </p:grpSpPr>
        <p:sp>
          <p:nvSpPr>
            <p:cNvPr id="88" name="Google Shape;88;g326d54a65b3_1_0"/>
            <p:cNvSpPr/>
            <p:nvPr/>
          </p:nvSpPr>
          <p:spPr>
            <a:xfrm>
              <a:off x="0" y="0"/>
              <a:ext cx="5559109" cy="1082257"/>
            </a:xfrm>
            <a:custGeom>
              <a:avLst/>
              <a:gdLst/>
              <a:ahLst/>
              <a:cxnLst/>
              <a:rect l="l" t="t" r="r" b="b"/>
              <a:pathLst>
                <a:path w="5559109" h="1082257" extrusionOk="0">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g326d54a65b3_1_0"/>
            <p:cNvSpPr txBox="1"/>
            <p:nvPr/>
          </p:nvSpPr>
          <p:spPr>
            <a:xfrm>
              <a:off x="0" y="-9525"/>
              <a:ext cx="5559000" cy="1091700"/>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90" name="Google Shape;90;g326d54a65b3_1_0"/>
          <p:cNvGrpSpPr/>
          <p:nvPr/>
        </p:nvGrpSpPr>
        <p:grpSpPr>
          <a:xfrm>
            <a:off x="1644693" y="-307801"/>
            <a:ext cx="18587667" cy="4847198"/>
            <a:chOff x="0" y="-9525"/>
            <a:chExt cx="5746334" cy="1498500"/>
          </a:xfrm>
        </p:grpSpPr>
        <p:sp>
          <p:nvSpPr>
            <p:cNvPr id="91" name="Google Shape;91;g326d54a65b3_1_0"/>
            <p:cNvSpPr/>
            <p:nvPr/>
          </p:nvSpPr>
          <p:spPr>
            <a:xfrm>
              <a:off x="0" y="0"/>
              <a:ext cx="5746334" cy="1488962"/>
            </a:xfrm>
            <a:custGeom>
              <a:avLst/>
              <a:gdLst/>
              <a:ahLst/>
              <a:cxnLst/>
              <a:rect l="l" t="t" r="r" b="b"/>
              <a:pathLst>
                <a:path w="5746334" h="1488962" extrusionOk="0">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g326d54a65b3_1_0"/>
            <p:cNvSpPr txBox="1"/>
            <p:nvPr/>
          </p:nvSpPr>
          <p:spPr>
            <a:xfrm>
              <a:off x="0" y="-9525"/>
              <a:ext cx="5746200" cy="1498500"/>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cxnSp>
        <p:nvCxnSpPr>
          <p:cNvPr id="93" name="Google Shape;93;g326d54a65b3_1_0"/>
          <p:cNvCxnSpPr/>
          <p:nvPr/>
        </p:nvCxnSpPr>
        <p:spPr>
          <a:xfrm>
            <a:off x="1812732" y="6958684"/>
            <a:ext cx="7579800" cy="0"/>
          </a:xfrm>
          <a:prstGeom prst="straightConnector1">
            <a:avLst/>
          </a:prstGeom>
          <a:noFill/>
          <a:ln w="76200" cap="rnd" cmpd="sng">
            <a:solidFill>
              <a:srgbClr val="FFFFFF"/>
            </a:solidFill>
            <a:prstDash val="solid"/>
            <a:round/>
            <a:headEnd type="none" w="sm" len="sm"/>
            <a:tailEnd type="none" w="sm" len="sm"/>
          </a:ln>
        </p:spPr>
      </p:cxnSp>
      <p:sp>
        <p:nvSpPr>
          <p:cNvPr id="94" name="Google Shape;94;g326d54a65b3_1_0"/>
          <p:cNvSpPr txBox="1"/>
          <p:nvPr/>
        </p:nvSpPr>
        <p:spPr>
          <a:xfrm>
            <a:off x="1812732" y="7186190"/>
            <a:ext cx="14565786" cy="677108"/>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000" dirty="0">
                <a:latin typeface="Century Gothic" panose="020B0502020202020204" pitchFamily="34" charset="0"/>
              </a:rPr>
              <a:t>Introduction to Collaboration and Teamwork with Arduino</a:t>
            </a:r>
            <a:endParaRPr lang="en-US" sz="4000" dirty="0">
              <a:solidFill>
                <a:srgbClr val="0F2D2E"/>
              </a:solidFill>
              <a:latin typeface="Century Gothic" panose="020B0502020202020204" pitchFamily="34" charset="0"/>
              <a:ea typeface="Calibri"/>
              <a:cs typeface="Calibri"/>
              <a:sym typeface="Calibri"/>
            </a:endParaRPr>
          </a:p>
        </p:txBody>
      </p:sp>
      <p:sp>
        <p:nvSpPr>
          <p:cNvPr id="95" name="Google Shape;95;g326d54a65b3_1_0"/>
          <p:cNvSpPr txBox="1"/>
          <p:nvPr/>
        </p:nvSpPr>
        <p:spPr>
          <a:xfrm>
            <a:off x="1812732" y="5468870"/>
            <a:ext cx="15695100" cy="1317300"/>
          </a:xfrm>
          <a:prstGeom prst="rect">
            <a:avLst/>
          </a:prstGeom>
          <a:noFill/>
          <a:ln>
            <a:noFill/>
          </a:ln>
        </p:spPr>
        <p:txBody>
          <a:bodyPr spcFirstLastPara="1" wrap="square" lIns="0" tIns="0" rIns="0" bIns="0" anchor="t" anchorCtr="0">
            <a:spAutoFit/>
          </a:bodyPr>
          <a:lstStyle/>
          <a:p>
            <a:pPr marL="0" marR="0" lvl="0" indent="0" algn="just" rtl="0">
              <a:lnSpc>
                <a:spcPct val="110002"/>
              </a:lnSpc>
              <a:spcBef>
                <a:spcPts val="0"/>
              </a:spcBef>
              <a:spcAft>
                <a:spcPts val="0"/>
              </a:spcAft>
              <a:buClr>
                <a:srgbClr val="000000"/>
              </a:buClr>
              <a:buSzPts val="8558"/>
              <a:buFont typeface="Arial"/>
              <a:buNone/>
            </a:pPr>
            <a:r>
              <a:rPr lang="en-US" sz="8558" dirty="0">
                <a:solidFill>
                  <a:srgbClr val="0F2D2E"/>
                </a:solidFill>
                <a:latin typeface="Century Gothic"/>
                <a:ea typeface="Century Gothic"/>
                <a:cs typeface="Century Gothic"/>
                <a:sym typeface="Century Gothic"/>
              </a:rPr>
              <a:t>Module 5.1</a:t>
            </a:r>
            <a:endParaRPr sz="1400" b="0" i="0" u="none" strike="noStrike" cap="none" dirty="0">
              <a:solidFill>
                <a:srgbClr val="000000"/>
              </a:solidFill>
              <a:latin typeface="Arial"/>
              <a:ea typeface="Arial"/>
              <a:cs typeface="Arial"/>
              <a:sym typeface="Arial"/>
            </a:endParaRPr>
          </a:p>
        </p:txBody>
      </p:sp>
      <p:sp>
        <p:nvSpPr>
          <p:cNvPr id="96" name="Google Shape;96;g326d54a65b3_1_0"/>
          <p:cNvSpPr/>
          <p:nvPr/>
        </p:nvSpPr>
        <p:spPr>
          <a:xfrm>
            <a:off x="13849129" y="1028700"/>
            <a:ext cx="3248246" cy="714614"/>
          </a:xfrm>
          <a:custGeom>
            <a:avLst/>
            <a:gdLst/>
            <a:ahLst/>
            <a:cxnLst/>
            <a:rect l="l" t="t" r="r" b="b"/>
            <a:pathLst>
              <a:path w="3248246" h="714614" extrusionOk="0">
                <a:moveTo>
                  <a:pt x="0" y="0"/>
                </a:moveTo>
                <a:lnTo>
                  <a:pt x="3248246" y="0"/>
                </a:lnTo>
                <a:lnTo>
                  <a:pt x="3248246" y="714614"/>
                </a:lnTo>
                <a:lnTo>
                  <a:pt x="0" y="714614"/>
                </a:lnTo>
                <a:lnTo>
                  <a:pt x="0" y="0"/>
                </a:lnTo>
                <a:close/>
              </a:path>
            </a:pathLst>
          </a:custGeom>
          <a:blipFill rotWithShape="1">
            <a:blip r:embed="rId3">
              <a:alphaModFix/>
            </a:blip>
            <a:stretch>
              <a:fillRect t="-659" b="-65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97" name="Google Shape;97;g326d54a65b3_1_0"/>
          <p:cNvSpPr txBox="1"/>
          <p:nvPr/>
        </p:nvSpPr>
        <p:spPr>
          <a:xfrm>
            <a:off x="13849129" y="1902759"/>
            <a:ext cx="3248100" cy="378180"/>
          </a:xfrm>
          <a:prstGeom prst="rect">
            <a:avLst/>
          </a:prstGeom>
          <a:noFill/>
          <a:ln>
            <a:noFill/>
          </a:ln>
        </p:spPr>
        <p:txBody>
          <a:bodyPr spcFirstLastPara="1" wrap="square" lIns="0" tIns="0" rIns="0" bIns="0" anchor="t" anchorCtr="0">
            <a:spAutoFit/>
          </a:bodyPr>
          <a:lstStyle/>
          <a:p>
            <a:pPr marL="0" marR="0" lvl="0" indent="0" algn="just" rtl="0">
              <a:lnSpc>
                <a:spcPct val="109982"/>
              </a:lnSpc>
              <a:spcBef>
                <a:spcPts val="0"/>
              </a:spcBef>
              <a:spcAft>
                <a:spcPts val="0"/>
              </a:spcAft>
              <a:buClr>
                <a:srgbClr val="000000"/>
              </a:buClr>
              <a:buSzPts val="2234"/>
              <a:buFont typeface="Arial"/>
              <a:buNone/>
            </a:pPr>
            <a:r>
              <a:rPr lang="en-US" sz="2234" b="0" i="0" u="none" strike="noStrike" cap="none" dirty="0">
                <a:solidFill>
                  <a:srgbClr val="0F2D2E"/>
                </a:solidFill>
                <a:latin typeface="Century Gothic"/>
                <a:ea typeface="Century Gothic"/>
                <a:cs typeface="Century Gothic"/>
                <a:sym typeface="Century Gothic"/>
              </a:rPr>
              <a:t>14 January 2025</a:t>
            </a:r>
            <a:endParaRPr sz="1400" b="0" i="0" u="none" strike="noStrike" cap="none" dirty="0">
              <a:solidFill>
                <a:srgbClr val="000000"/>
              </a:solidFill>
              <a:latin typeface="Arial"/>
              <a:ea typeface="Arial"/>
              <a:cs typeface="Arial"/>
              <a:sym typeface="Arial"/>
            </a:endParaRPr>
          </a:p>
        </p:txBody>
      </p:sp>
      <p:sp>
        <p:nvSpPr>
          <p:cNvPr id="98" name="Google Shape;98;g326d54a65b3_1_0"/>
          <p:cNvSpPr/>
          <p:nvPr/>
        </p:nvSpPr>
        <p:spPr>
          <a:xfrm>
            <a:off x="2288229" y="9334337"/>
            <a:ext cx="1687820" cy="780148"/>
          </a:xfrm>
          <a:custGeom>
            <a:avLst/>
            <a:gdLst/>
            <a:ahLst/>
            <a:cxnLst/>
            <a:rect l="l" t="t" r="r" b="b"/>
            <a:pathLst>
              <a:path w="1687820" h="780148" extrusionOk="0">
                <a:moveTo>
                  <a:pt x="0" y="0"/>
                </a:moveTo>
                <a:lnTo>
                  <a:pt x="1687821" y="0"/>
                </a:lnTo>
                <a:lnTo>
                  <a:pt x="1687821" y="780148"/>
                </a:lnTo>
                <a:lnTo>
                  <a:pt x="0" y="78014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99" name="Google Shape;99;g326d54a65b3_1_0"/>
          <p:cNvSpPr/>
          <p:nvPr/>
        </p:nvSpPr>
        <p:spPr>
          <a:xfrm>
            <a:off x="8468919" y="9508232"/>
            <a:ext cx="1801998" cy="635204"/>
          </a:xfrm>
          <a:custGeom>
            <a:avLst/>
            <a:gdLst/>
            <a:ahLst/>
            <a:cxnLst/>
            <a:rect l="l" t="t" r="r" b="b"/>
            <a:pathLst>
              <a:path w="1801998" h="635204" extrusionOk="0">
                <a:moveTo>
                  <a:pt x="0" y="0"/>
                </a:moveTo>
                <a:lnTo>
                  <a:pt x="1801998" y="0"/>
                </a:lnTo>
                <a:lnTo>
                  <a:pt x="1801998" y="635205"/>
                </a:lnTo>
                <a:lnTo>
                  <a:pt x="0" y="63520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0" name="Google Shape;100;g326d54a65b3_1_0"/>
          <p:cNvSpPr/>
          <p:nvPr/>
        </p:nvSpPr>
        <p:spPr>
          <a:xfrm>
            <a:off x="6736443" y="9311482"/>
            <a:ext cx="1018563" cy="978188"/>
          </a:xfrm>
          <a:custGeom>
            <a:avLst/>
            <a:gdLst/>
            <a:ahLst/>
            <a:cxnLst/>
            <a:rect l="l" t="t" r="r" b="b"/>
            <a:pathLst>
              <a:path w="1018563" h="978188" extrusionOk="0">
                <a:moveTo>
                  <a:pt x="0" y="0"/>
                </a:moveTo>
                <a:lnTo>
                  <a:pt x="1018563" y="0"/>
                </a:lnTo>
                <a:lnTo>
                  <a:pt x="1018563" y="978188"/>
                </a:lnTo>
                <a:lnTo>
                  <a:pt x="0" y="978188"/>
                </a:lnTo>
                <a:lnTo>
                  <a:pt x="0" y="0"/>
                </a:lnTo>
                <a:close/>
              </a:path>
            </a:pathLst>
          </a:custGeom>
          <a:blipFill rotWithShape="1">
            <a:blip r:embed="rId6">
              <a:alphaModFix/>
            </a:blip>
            <a:stretch>
              <a:fillRect b="-2647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1" name="Google Shape;101;g326d54a65b3_1_0"/>
          <p:cNvSpPr/>
          <p:nvPr/>
        </p:nvSpPr>
        <p:spPr>
          <a:xfrm>
            <a:off x="16647789" y="9340040"/>
            <a:ext cx="1339344" cy="796603"/>
          </a:xfrm>
          <a:custGeom>
            <a:avLst/>
            <a:gdLst/>
            <a:ahLst/>
            <a:cxnLst/>
            <a:rect l="l" t="t" r="r" b="b"/>
            <a:pathLst>
              <a:path w="1339344" h="796603" extrusionOk="0">
                <a:moveTo>
                  <a:pt x="0" y="0"/>
                </a:moveTo>
                <a:lnTo>
                  <a:pt x="1339343" y="0"/>
                </a:lnTo>
                <a:lnTo>
                  <a:pt x="1339343" y="796603"/>
                </a:lnTo>
                <a:lnTo>
                  <a:pt x="0" y="796603"/>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2" name="Google Shape;102;g326d54a65b3_1_0"/>
          <p:cNvSpPr/>
          <p:nvPr/>
        </p:nvSpPr>
        <p:spPr>
          <a:xfrm>
            <a:off x="15086784" y="9305793"/>
            <a:ext cx="1140529" cy="837237"/>
          </a:xfrm>
          <a:custGeom>
            <a:avLst/>
            <a:gdLst/>
            <a:ahLst/>
            <a:cxnLst/>
            <a:rect l="l" t="t" r="r" b="b"/>
            <a:pathLst>
              <a:path w="1140529" h="837237" extrusionOk="0">
                <a:moveTo>
                  <a:pt x="0" y="0"/>
                </a:moveTo>
                <a:lnTo>
                  <a:pt x="1140528" y="0"/>
                </a:lnTo>
                <a:lnTo>
                  <a:pt x="1140528" y="837237"/>
                </a:lnTo>
                <a:lnTo>
                  <a:pt x="0" y="837237"/>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3" name="Google Shape;103;g326d54a65b3_1_0"/>
          <p:cNvSpPr/>
          <p:nvPr/>
        </p:nvSpPr>
        <p:spPr>
          <a:xfrm>
            <a:off x="4245223" y="9445918"/>
            <a:ext cx="1838725" cy="671206"/>
          </a:xfrm>
          <a:custGeom>
            <a:avLst/>
            <a:gdLst/>
            <a:ahLst/>
            <a:cxnLst/>
            <a:rect l="l" t="t" r="r" b="b"/>
            <a:pathLst>
              <a:path w="1838725" h="671206" extrusionOk="0">
                <a:moveTo>
                  <a:pt x="0" y="0"/>
                </a:moveTo>
                <a:lnTo>
                  <a:pt x="1838726" y="0"/>
                </a:lnTo>
                <a:lnTo>
                  <a:pt x="1838726" y="671206"/>
                </a:lnTo>
                <a:lnTo>
                  <a:pt x="0" y="671206"/>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4" name="Google Shape;104;g326d54a65b3_1_0"/>
          <p:cNvSpPr/>
          <p:nvPr/>
        </p:nvSpPr>
        <p:spPr>
          <a:xfrm>
            <a:off x="12961428" y="9198507"/>
            <a:ext cx="1517433" cy="1079667"/>
          </a:xfrm>
          <a:custGeom>
            <a:avLst/>
            <a:gdLst/>
            <a:ahLst/>
            <a:cxnLst/>
            <a:rect l="l" t="t" r="r" b="b"/>
            <a:pathLst>
              <a:path w="1517433" h="1079667" extrusionOk="0">
                <a:moveTo>
                  <a:pt x="0" y="0"/>
                </a:moveTo>
                <a:lnTo>
                  <a:pt x="1517433" y="0"/>
                </a:lnTo>
                <a:lnTo>
                  <a:pt x="1517433" y="1079667"/>
                </a:lnTo>
                <a:lnTo>
                  <a:pt x="0" y="1079667"/>
                </a:lnTo>
                <a:lnTo>
                  <a:pt x="0" y="0"/>
                </a:lnTo>
                <a:close/>
              </a:path>
            </a:pathLst>
          </a:custGeom>
          <a:blipFill rotWithShape="1">
            <a:blip r:embed="rId10">
              <a:alphaModFix/>
            </a:blip>
            <a:stretch>
              <a:fillRect t="-20268" b="-20268"/>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5" name="Google Shape;105;g326d54a65b3_1_0"/>
          <p:cNvSpPr/>
          <p:nvPr/>
        </p:nvSpPr>
        <p:spPr>
          <a:xfrm>
            <a:off x="11154547" y="9388809"/>
            <a:ext cx="1573852" cy="874050"/>
          </a:xfrm>
          <a:custGeom>
            <a:avLst/>
            <a:gdLst/>
            <a:ahLst/>
            <a:cxnLst/>
            <a:rect l="l" t="t" r="r" b="b"/>
            <a:pathLst>
              <a:path w="1573852" h="874050" extrusionOk="0">
                <a:moveTo>
                  <a:pt x="0" y="0"/>
                </a:moveTo>
                <a:lnTo>
                  <a:pt x="1573852" y="0"/>
                </a:lnTo>
                <a:lnTo>
                  <a:pt x="1573852" y="874050"/>
                </a:lnTo>
                <a:lnTo>
                  <a:pt x="0" y="874050"/>
                </a:lnTo>
                <a:lnTo>
                  <a:pt x="0" y="0"/>
                </a:lnTo>
                <a:close/>
              </a:path>
            </a:pathLst>
          </a:custGeom>
          <a:blipFill rotWithShape="1">
            <a:blip r:embed="rId11">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06" name="Google Shape;106;g326d54a65b3_1_0"/>
          <p:cNvPicPr preferRelativeResize="0"/>
          <p:nvPr/>
        </p:nvPicPr>
        <p:blipFill rotWithShape="1">
          <a:blip r:embed="rId12">
            <a:alphaModFix/>
          </a:blip>
          <a:srcRect/>
          <a:stretch/>
        </p:blipFill>
        <p:spPr>
          <a:xfrm>
            <a:off x="1728002" y="137848"/>
            <a:ext cx="4764034" cy="476403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129"/>
        <p:cNvGrpSpPr/>
        <p:nvPr/>
      </p:nvGrpSpPr>
      <p:grpSpPr>
        <a:xfrm>
          <a:off x="0" y="0"/>
          <a:ext cx="0" cy="0"/>
          <a:chOff x="0" y="0"/>
          <a:chExt cx="0" cy="0"/>
        </a:xfrm>
      </p:grpSpPr>
      <p:grpSp>
        <p:nvGrpSpPr>
          <p:cNvPr id="130" name="Google Shape;130;p3"/>
          <p:cNvGrpSpPr/>
          <p:nvPr/>
        </p:nvGrpSpPr>
        <p:grpSpPr>
          <a:xfrm>
            <a:off x="-1047171" y="2304726"/>
            <a:ext cx="17982161" cy="5730251"/>
            <a:chOff x="0" y="-9525"/>
            <a:chExt cx="5559109" cy="1771483"/>
          </a:xfrm>
        </p:grpSpPr>
        <p:sp>
          <p:nvSpPr>
            <p:cNvPr id="131" name="Google Shape;131;p3"/>
            <p:cNvSpPr/>
            <p:nvPr/>
          </p:nvSpPr>
          <p:spPr>
            <a:xfrm>
              <a:off x="0" y="0"/>
              <a:ext cx="5559109" cy="1761958"/>
            </a:xfrm>
            <a:custGeom>
              <a:avLst/>
              <a:gdLst/>
              <a:ahLst/>
              <a:cxnLst/>
              <a:rect l="l" t="t" r="r" b="b"/>
              <a:pathLst>
                <a:path w="5559109" h="1761958" extrusionOk="0">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3"/>
            <p:cNvSpPr txBox="1"/>
            <p:nvPr/>
          </p:nvSpPr>
          <p:spPr>
            <a:xfrm>
              <a:off x="0" y="-9525"/>
              <a:ext cx="5559109" cy="1771483"/>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33" name="Google Shape;133;p3"/>
          <p:cNvSpPr txBox="1"/>
          <p:nvPr/>
        </p:nvSpPr>
        <p:spPr>
          <a:xfrm>
            <a:off x="1284530" y="3899713"/>
            <a:ext cx="15974700" cy="1831463"/>
          </a:xfrm>
          <a:prstGeom prst="rect">
            <a:avLst/>
          </a:prstGeom>
          <a:noFill/>
          <a:ln>
            <a:noFill/>
          </a:ln>
        </p:spPr>
        <p:txBody>
          <a:bodyPr spcFirstLastPara="1" wrap="square" lIns="0" tIns="0" rIns="0" bIns="0" anchor="t" anchorCtr="0">
            <a:spAutoFit/>
          </a:bodyPr>
          <a:lstStyle/>
          <a:p>
            <a:pPr marL="0" marR="0" lvl="0" indent="0" algn="ctr" rtl="0">
              <a:lnSpc>
                <a:spcPct val="139995"/>
              </a:lnSpc>
              <a:spcBef>
                <a:spcPts val="0"/>
              </a:spcBef>
              <a:spcAft>
                <a:spcPts val="0"/>
              </a:spcAft>
              <a:buClr>
                <a:srgbClr val="000000"/>
              </a:buClr>
              <a:buSzPts val="8501"/>
              <a:buFont typeface="Arial"/>
              <a:buNone/>
            </a:pPr>
            <a:r>
              <a:rPr lang="en-US" sz="8501" dirty="0">
                <a:solidFill>
                  <a:srgbClr val="0F2D2E"/>
                </a:solidFill>
                <a:latin typeface="Century Gothic"/>
                <a:ea typeface="Century Gothic"/>
                <a:cs typeface="Century Gothic"/>
                <a:sym typeface="Century Gothic"/>
              </a:rPr>
              <a:t>Lesson 2</a:t>
            </a:r>
            <a:endParaRPr sz="8501" dirty="0">
              <a:solidFill>
                <a:srgbClr val="0F2D2E"/>
              </a:solidFill>
              <a:latin typeface="Century Gothic"/>
              <a:ea typeface="Century Gothic"/>
              <a:cs typeface="Century Gothic"/>
              <a:sym typeface="Century Gothic"/>
            </a:endParaRPr>
          </a:p>
        </p:txBody>
      </p:sp>
      <p:sp>
        <p:nvSpPr>
          <p:cNvPr id="134" name="Google Shape;134;p3"/>
          <p:cNvSpPr txBox="1"/>
          <p:nvPr/>
        </p:nvSpPr>
        <p:spPr>
          <a:xfrm>
            <a:off x="1805510" y="5605982"/>
            <a:ext cx="15291600" cy="2031325"/>
          </a:xfrm>
          <a:prstGeom prst="rect">
            <a:avLst/>
          </a:prstGeom>
          <a:noFill/>
          <a:ln>
            <a:noFill/>
          </a:ln>
        </p:spPr>
        <p:txBody>
          <a:bodyPr spcFirstLastPara="1" wrap="square" lIns="0" tIns="0" rIns="0" bIns="0" anchor="t" anchorCtr="0">
            <a:spAutoFit/>
          </a:bodyPr>
          <a:lstStyle/>
          <a:p>
            <a:pPr marL="0" lvl="0" indent="0" algn="ctr" rtl="0">
              <a:lnSpc>
                <a:spcPct val="110002"/>
              </a:lnSpc>
              <a:spcBef>
                <a:spcPts val="0"/>
              </a:spcBef>
              <a:spcAft>
                <a:spcPts val="0"/>
              </a:spcAft>
              <a:buClr>
                <a:schemeClr val="dk1"/>
              </a:buClr>
              <a:buSzPts val="8558"/>
              <a:buFont typeface="Arial"/>
              <a:buNone/>
            </a:pPr>
            <a:r>
              <a:rPr lang="en-US" sz="6000" dirty="0">
                <a:latin typeface="Century Gothic" panose="020B0502020202020204" pitchFamily="34" charset="0"/>
              </a:rPr>
              <a:t>Building Collaborative Skills in the Classroom</a:t>
            </a:r>
            <a:endParaRPr lang="en-US" sz="6000" dirty="0">
              <a:solidFill>
                <a:srgbClr val="0F2D2E"/>
              </a:solidFill>
              <a:latin typeface="Century Gothic" panose="020B0502020202020204" pitchFamily="34" charset="0"/>
              <a:ea typeface="Calibri"/>
              <a:cs typeface="Calibri"/>
              <a:sym typeface="Calibri"/>
            </a:endParaRPr>
          </a:p>
        </p:txBody>
      </p:sp>
      <p:sp>
        <p:nvSpPr>
          <p:cNvPr id="135" name="Google Shape;135;p3"/>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36" name="Google Shape;136;p3"/>
          <p:cNvPicPr preferRelativeResize="0"/>
          <p:nvPr/>
        </p:nvPicPr>
        <p:blipFill rotWithShape="1">
          <a:blip r:embed="rId4">
            <a:alphaModFix/>
          </a:blip>
          <a:srcRect/>
          <a:stretch/>
        </p:blipFill>
        <p:spPr>
          <a:xfrm>
            <a:off x="16002000" y="-213601"/>
            <a:ext cx="2857985" cy="285798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2" name="Google Shape;142;p5"/>
          <p:cNvSpPr txBox="1"/>
          <p:nvPr/>
        </p:nvSpPr>
        <p:spPr>
          <a:xfrm>
            <a:off x="1687783" y="609649"/>
            <a:ext cx="14085600" cy="74481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Building Collaborative Skills in the Classroom</a:t>
            </a:r>
          </a:p>
        </p:txBody>
      </p:sp>
      <p:cxnSp>
        <p:nvCxnSpPr>
          <p:cNvPr id="143" name="Google Shape;143;p5"/>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44" name="Google Shape;144;p5"/>
          <p:cNvSpPr txBox="1"/>
          <p:nvPr/>
        </p:nvSpPr>
        <p:spPr>
          <a:xfrm>
            <a:off x="1687783" y="1921202"/>
            <a:ext cx="15291600" cy="926407"/>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Clr>
                <a:srgbClr val="000000"/>
              </a:buClr>
              <a:buSzPts val="4300"/>
              <a:buFont typeface="Arial"/>
              <a:buNone/>
            </a:pPr>
            <a:r>
              <a:rPr lang="en-US" sz="4300" dirty="0">
                <a:solidFill>
                  <a:schemeClr val="bg2"/>
                </a:solidFill>
                <a:latin typeface="Century Gothic" panose="020B0502020202020204" pitchFamily="34" charset="0"/>
                <a:ea typeface="Calibri"/>
                <a:cs typeface="Calibri"/>
                <a:sym typeface="Calibri"/>
              </a:rPr>
              <a:t>Objectives</a:t>
            </a:r>
            <a:endParaRPr sz="1400" b="0" i="0" u="none" strike="noStrike" cap="none" dirty="0">
              <a:solidFill>
                <a:schemeClr val="bg2"/>
              </a:solidFill>
              <a:latin typeface="Century Gothic" panose="020B0502020202020204" pitchFamily="34" charset="0"/>
              <a:sym typeface="Arial"/>
            </a:endParaRPr>
          </a:p>
        </p:txBody>
      </p:sp>
      <p:sp>
        <p:nvSpPr>
          <p:cNvPr id="145" name="Google Shape;145;p5"/>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46" name="Google Shape;146;p5"/>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4" name="Rectangle 3">
            <a:extLst>
              <a:ext uri="{FF2B5EF4-FFF2-40B4-BE49-F238E27FC236}">
                <a16:creationId xmlns:a16="http://schemas.microsoft.com/office/drawing/2014/main" id="{C74C355B-1B6E-B12F-9B49-BA8927CF22A1}"/>
              </a:ext>
            </a:extLst>
          </p:cNvPr>
          <p:cNvSpPr>
            <a:spLocks noChangeArrowheads="1"/>
          </p:cNvSpPr>
          <p:nvPr/>
        </p:nvSpPr>
        <p:spPr bwMode="auto">
          <a:xfrm>
            <a:off x="1687783" y="3881725"/>
            <a:ext cx="10710405" cy="483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800" b="0" i="0" u="none" strike="noStrike" cap="none" normalizeH="0" baseline="0" dirty="0">
                <a:ln>
                  <a:noFill/>
                </a:ln>
                <a:solidFill>
                  <a:schemeClr val="tx1"/>
                </a:solidFill>
                <a:effectLst/>
                <a:latin typeface="Century Gothic" panose="020B0502020202020204" pitchFamily="34" charset="0"/>
              </a:rPr>
              <a:t>Learn strategies to foster teamwork and communication in the classroom.</a:t>
            </a: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800" b="0" i="0" u="none" strike="noStrike" cap="none" normalizeH="0" baseline="0" dirty="0">
              <a:ln>
                <a:noFill/>
              </a:ln>
              <a:solidFill>
                <a:schemeClr val="tx1"/>
              </a:solidFill>
              <a:effectLst/>
              <a:latin typeface="Century Gothic" panose="020B0502020202020204" pitchFamily="34" charset="0"/>
            </a:endParaRP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800" b="0" i="0" u="none" strike="noStrike" cap="none" normalizeH="0" baseline="0" dirty="0">
                <a:ln>
                  <a:noFill/>
                </a:ln>
                <a:solidFill>
                  <a:schemeClr val="tx1"/>
                </a:solidFill>
                <a:effectLst/>
                <a:latin typeface="Century Gothic" panose="020B0502020202020204" pitchFamily="34" charset="0"/>
              </a:rPr>
              <a:t>Understand techniques for effective role assignment in group projects.</a:t>
            </a: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800" b="0" i="0" u="none" strike="noStrike" cap="none" normalizeH="0" baseline="0" dirty="0">
              <a:ln>
                <a:noFill/>
              </a:ln>
              <a:solidFill>
                <a:schemeClr val="tx1"/>
              </a:solidFill>
              <a:effectLst/>
              <a:latin typeface="Century Gothic" panose="020B0502020202020204" pitchFamily="34" charset="0"/>
            </a:endParaRP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800" b="0" i="0" u="none" strike="noStrike" cap="none" normalizeH="0" baseline="0" dirty="0">
                <a:ln>
                  <a:noFill/>
                </a:ln>
                <a:solidFill>
                  <a:schemeClr val="tx1"/>
                </a:solidFill>
                <a:effectLst/>
                <a:latin typeface="Century Gothic" panose="020B0502020202020204" pitchFamily="34" charset="0"/>
              </a:rPr>
              <a:t>Explore methods for managing group dynamics and resolving conflicts.</a:t>
            </a: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800" b="0" i="0" u="none" strike="noStrike" cap="none" normalizeH="0" baseline="0" dirty="0">
              <a:ln>
                <a:noFill/>
              </a:ln>
              <a:solidFill>
                <a:schemeClr val="tx1"/>
              </a:solidFill>
              <a:effectLst/>
              <a:latin typeface="Century Gothic" panose="020B0502020202020204" pitchFamily="34" charset="0"/>
            </a:endParaRP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800" b="0" i="0" u="none" strike="noStrike" cap="none" normalizeH="0" baseline="0" dirty="0">
                <a:ln>
                  <a:noFill/>
                </a:ln>
                <a:solidFill>
                  <a:schemeClr val="tx1"/>
                </a:solidFill>
                <a:effectLst/>
                <a:latin typeface="Century Gothic" panose="020B0502020202020204" pitchFamily="34" charset="0"/>
              </a:rPr>
              <a:t>Discover ways to encourage peer learning in Arduino-based activities.</a:t>
            </a:r>
            <a:endParaRPr kumimoji="0" lang="el-GR" altLang="el-GR" sz="2800" b="0" i="0" u="none" strike="noStrike" cap="none" normalizeH="0" baseline="0" dirty="0">
              <a:ln>
                <a:noFill/>
              </a:ln>
              <a:solidFill>
                <a:schemeClr val="tx1"/>
              </a:solidFill>
              <a:effectLst/>
              <a:latin typeface="Century Gothic" panose="020B0502020202020204" pitchFamily="34" charset="0"/>
            </a:endParaRPr>
          </a:p>
        </p:txBody>
      </p:sp>
      <p:pic>
        <p:nvPicPr>
          <p:cNvPr id="1027" name="Picture 3" descr="Teamwork background design">
            <a:extLst>
              <a:ext uri="{FF2B5EF4-FFF2-40B4-BE49-F238E27FC236}">
                <a16:creationId xmlns:a16="http://schemas.microsoft.com/office/drawing/2014/main" id="{40E69F18-D238-F169-59A3-FC2874EE73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810948" y="5081947"/>
            <a:ext cx="4714889" cy="471488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cxnSp>
        <p:nvCxnSpPr>
          <p:cNvPr id="153" name="Google Shape;153;p21"/>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54" name="Google Shape;154;p21"/>
          <p:cNvSpPr txBox="1"/>
          <p:nvPr/>
        </p:nvSpPr>
        <p:spPr>
          <a:xfrm>
            <a:off x="1711756" y="2182713"/>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panose="020B0502020202020204" pitchFamily="34" charset="0"/>
              </a:rPr>
              <a:t>Strategies to Foster Teamwork and Communication</a:t>
            </a:r>
            <a:endParaRPr sz="1000" dirty="0">
              <a:solidFill>
                <a:schemeClr val="bg2"/>
              </a:solidFill>
              <a:latin typeface="Century Gothic" panose="020B0502020202020204" pitchFamily="34" charset="0"/>
            </a:endParaRPr>
          </a:p>
        </p:txBody>
      </p:sp>
      <p:sp>
        <p:nvSpPr>
          <p:cNvPr id="155" name="Google Shape;155;p21"/>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56" name="Google Shape;156;p21"/>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57" name="Google Shape;157;p21"/>
          <p:cNvSpPr txBox="1"/>
          <p:nvPr/>
        </p:nvSpPr>
        <p:spPr>
          <a:xfrm>
            <a:off x="1711756" y="588105"/>
            <a:ext cx="14085600" cy="74481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Building Collaborative Skills in the Classroom</a:t>
            </a:r>
          </a:p>
        </p:txBody>
      </p:sp>
      <p:sp>
        <p:nvSpPr>
          <p:cNvPr id="5" name="Rectangle 4">
            <a:extLst>
              <a:ext uri="{FF2B5EF4-FFF2-40B4-BE49-F238E27FC236}">
                <a16:creationId xmlns:a16="http://schemas.microsoft.com/office/drawing/2014/main" id="{ADBFC9C3-F076-1285-BAC2-49F66DE3D228}"/>
              </a:ext>
            </a:extLst>
          </p:cNvPr>
          <p:cNvSpPr>
            <a:spLocks noChangeArrowheads="1"/>
          </p:cNvSpPr>
          <p:nvPr/>
        </p:nvSpPr>
        <p:spPr bwMode="auto">
          <a:xfrm>
            <a:off x="1687783" y="3604724"/>
            <a:ext cx="16280419"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Start with team-building activities to establish trust and collaboration.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400" b="0" i="0" u="none" strike="noStrike" cap="none" normalizeH="0" baseline="0" dirty="0">
              <a:ln>
                <a:noFill/>
              </a:ln>
              <a:solidFill>
                <a:schemeClr val="tx1"/>
              </a:solidFill>
              <a:effectLst/>
              <a:latin typeface="Century Gothic" panose="020B0502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Encourage open communication through group discussions and brainstorming sessions.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400" b="0" i="0" u="none" strike="noStrike" cap="none" normalizeH="0" baseline="0" dirty="0">
              <a:ln>
                <a:noFill/>
              </a:ln>
              <a:solidFill>
                <a:schemeClr val="tx1"/>
              </a:solidFill>
              <a:effectLst/>
              <a:latin typeface="Century Gothic" panose="020B0502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Use collaborative tools like shared whiteboards or project management apps to keep students organized.</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l-GR" sz="2400" b="0" i="0" u="none" strike="noStrike" cap="none" normalizeH="0" baseline="0" dirty="0">
              <a:ln>
                <a:noFill/>
              </a:ln>
              <a:solidFill>
                <a:schemeClr val="tx1"/>
              </a:solidFill>
              <a:effectLst/>
              <a:latin typeface="Century Gothic" panose="020B0502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l-GR" sz="2400" b="0" i="0" u="none" strike="noStrike" cap="none" normalizeH="0" baseline="0" dirty="0">
                <a:ln>
                  <a:noFill/>
                </a:ln>
                <a:solidFill>
                  <a:schemeClr val="tx1"/>
                </a:solidFill>
                <a:effectLst/>
                <a:latin typeface="Century Gothic" panose="020B0502020202020204" pitchFamily="34" charset="0"/>
              </a:rPr>
              <a:t>Model effective communication by providing clear and respectful instructions.</a:t>
            </a:r>
            <a:endParaRPr kumimoji="0" lang="el-GR" altLang="el-GR" sz="2400" b="0" i="0" u="none" strike="noStrike" cap="none" normalizeH="0" baseline="0" dirty="0">
              <a:ln>
                <a:noFill/>
              </a:ln>
              <a:solidFill>
                <a:schemeClr val="tx1"/>
              </a:solidFill>
              <a:effectLst/>
              <a:latin typeface="Century Gothic" panose="020B0502020202020204" pitchFamily="34" charset="0"/>
            </a:endParaRPr>
          </a:p>
        </p:txBody>
      </p:sp>
      <p:pic>
        <p:nvPicPr>
          <p:cNvPr id="2050" name="Picture 2" descr="Pretty students in process of studying">
            <a:extLst>
              <a:ext uri="{FF2B5EF4-FFF2-40B4-BE49-F238E27FC236}">
                <a16:creationId xmlns:a16="http://schemas.microsoft.com/office/drawing/2014/main" id="{AE452DB9-036C-6A3E-2851-8AC27A5102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8981" y="6647586"/>
            <a:ext cx="4931149" cy="329268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cxnSp>
        <p:nvCxnSpPr>
          <p:cNvPr id="162" name="Google Shape;162;p22"/>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63" name="Google Shape;163;p22"/>
          <p:cNvSpPr txBox="1"/>
          <p:nvPr/>
        </p:nvSpPr>
        <p:spPr>
          <a:xfrm>
            <a:off x="1651914" y="2103698"/>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panose="020B0502020202020204" pitchFamily="34" charset="0"/>
              </a:rPr>
              <a:t>Techniques for Effective Role Assignment</a:t>
            </a:r>
            <a:endParaRPr sz="1000" dirty="0">
              <a:solidFill>
                <a:schemeClr val="bg2"/>
              </a:solidFill>
              <a:latin typeface="Century Gothic" panose="020B0502020202020204" pitchFamily="34" charset="0"/>
            </a:endParaRPr>
          </a:p>
        </p:txBody>
      </p:sp>
      <p:sp>
        <p:nvSpPr>
          <p:cNvPr id="164" name="Google Shape;164;p22"/>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65" name="Google Shape;165;p22"/>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67" name="Google Shape;167;p22"/>
          <p:cNvSpPr txBox="1"/>
          <p:nvPr/>
        </p:nvSpPr>
        <p:spPr>
          <a:xfrm>
            <a:off x="1711756" y="3454041"/>
            <a:ext cx="11424065" cy="5273099"/>
          </a:xfrm>
          <a:prstGeom prst="rect">
            <a:avLst/>
          </a:prstGeom>
          <a:noFill/>
          <a:ln>
            <a:noFill/>
          </a:ln>
        </p:spPr>
        <p:txBody>
          <a:bodyPr spcFirstLastPara="1" wrap="square" lIns="91425" tIns="91425" rIns="91425" bIns="91425" anchor="t" anchorCtr="0">
            <a:noAutofit/>
          </a:bodyPr>
          <a:lstStyle/>
          <a:p>
            <a:pPr marL="457200" lvl="0" indent="-457200" algn="l" rtl="0">
              <a:spcBef>
                <a:spcPts val="0"/>
              </a:spcBef>
              <a:spcAft>
                <a:spcPts val="0"/>
              </a:spcAft>
              <a:buFont typeface="Arial" panose="020B0604020202020204" pitchFamily="34" charset="0"/>
              <a:buChar char="•"/>
            </a:pPr>
            <a:r>
              <a:rPr lang="en-US" sz="2400" dirty="0">
                <a:solidFill>
                  <a:schemeClr val="dk1"/>
                </a:solidFill>
                <a:latin typeface="Century Gothic"/>
                <a:ea typeface="Century Gothic"/>
                <a:cs typeface="Century Gothic"/>
                <a:sym typeface="Century Gothic"/>
              </a:rPr>
              <a:t>Assign roles based on students’ strengths, interests, and learning goals.</a:t>
            </a:r>
          </a:p>
          <a:p>
            <a:pPr marL="457200" lvl="0" indent="-457200" algn="l" rtl="0">
              <a:spcBef>
                <a:spcPts val="0"/>
              </a:spcBef>
              <a:spcAft>
                <a:spcPts val="0"/>
              </a:spcAft>
              <a:buFont typeface="Arial" panose="020B0604020202020204" pitchFamily="34" charset="0"/>
              <a:buChar char="•"/>
            </a:pPr>
            <a:endParaRPr lang="en-US" sz="2400" dirty="0">
              <a:solidFill>
                <a:schemeClr val="dk1"/>
              </a:solidFill>
              <a:latin typeface="Century Gothic"/>
              <a:ea typeface="Century Gothic"/>
              <a:cs typeface="Century Gothic"/>
              <a:sym typeface="Century Gothic"/>
            </a:endParaRPr>
          </a:p>
          <a:p>
            <a:pPr marL="457200" lvl="0" indent="-457200" algn="l" rtl="0">
              <a:spcBef>
                <a:spcPts val="0"/>
              </a:spcBef>
              <a:spcAft>
                <a:spcPts val="0"/>
              </a:spcAft>
              <a:buFont typeface="Arial" panose="020B0604020202020204" pitchFamily="34" charset="0"/>
              <a:buChar char="•"/>
            </a:pPr>
            <a:r>
              <a:rPr lang="en-US" sz="2400" dirty="0">
                <a:solidFill>
                  <a:schemeClr val="dk1"/>
                </a:solidFill>
                <a:latin typeface="Century Gothic"/>
                <a:ea typeface="Century Gothic"/>
                <a:cs typeface="Century Gothic"/>
                <a:sym typeface="Century Gothic"/>
              </a:rPr>
              <a:t>Rotate roles periodically to give students experience in different aspects of the project.</a:t>
            </a:r>
          </a:p>
          <a:p>
            <a:pPr marL="457200" lvl="0" indent="-457200" algn="l" rtl="0">
              <a:spcBef>
                <a:spcPts val="0"/>
              </a:spcBef>
              <a:spcAft>
                <a:spcPts val="0"/>
              </a:spcAft>
              <a:buFont typeface="Arial" panose="020B0604020202020204" pitchFamily="34" charset="0"/>
              <a:buChar char="•"/>
            </a:pPr>
            <a:endParaRPr lang="en-US" sz="2400" dirty="0">
              <a:solidFill>
                <a:schemeClr val="dk1"/>
              </a:solidFill>
              <a:latin typeface="Century Gothic"/>
              <a:ea typeface="Century Gothic"/>
              <a:cs typeface="Century Gothic"/>
              <a:sym typeface="Century Gothic"/>
            </a:endParaRPr>
          </a:p>
          <a:p>
            <a:pPr marL="457200" lvl="0" indent="-457200" algn="l" rtl="0">
              <a:spcBef>
                <a:spcPts val="0"/>
              </a:spcBef>
              <a:spcAft>
                <a:spcPts val="0"/>
              </a:spcAft>
              <a:buFont typeface="Arial" panose="020B0604020202020204" pitchFamily="34" charset="0"/>
              <a:buChar char="•"/>
            </a:pPr>
            <a:r>
              <a:rPr lang="en-US" sz="2400" dirty="0">
                <a:solidFill>
                  <a:schemeClr val="dk1"/>
                </a:solidFill>
                <a:latin typeface="Century Gothic"/>
                <a:ea typeface="Century Gothic"/>
                <a:cs typeface="Century Gothic"/>
                <a:sym typeface="Century Gothic"/>
              </a:rPr>
              <a:t>Use role templates to clarify responsibilities (e.g., Team Leader, Coder, Hardware Specialist, Presenter).</a:t>
            </a:r>
          </a:p>
          <a:p>
            <a:pPr marL="457200" lvl="0" indent="-457200" algn="l" rtl="0">
              <a:spcBef>
                <a:spcPts val="0"/>
              </a:spcBef>
              <a:spcAft>
                <a:spcPts val="0"/>
              </a:spcAft>
              <a:buFont typeface="Arial" panose="020B0604020202020204" pitchFamily="34" charset="0"/>
              <a:buChar char="•"/>
            </a:pPr>
            <a:endParaRPr lang="en-US" sz="2400" dirty="0">
              <a:solidFill>
                <a:schemeClr val="dk1"/>
              </a:solidFill>
              <a:latin typeface="Century Gothic"/>
              <a:ea typeface="Century Gothic"/>
              <a:cs typeface="Century Gothic"/>
              <a:sym typeface="Century Gothic"/>
            </a:endParaRPr>
          </a:p>
          <a:p>
            <a:pPr marL="457200" lvl="0" indent="-457200" algn="l" rtl="0">
              <a:spcBef>
                <a:spcPts val="0"/>
              </a:spcBef>
              <a:spcAft>
                <a:spcPts val="0"/>
              </a:spcAft>
              <a:buFont typeface="Arial" panose="020B0604020202020204" pitchFamily="34" charset="0"/>
              <a:buChar char="•"/>
            </a:pPr>
            <a:r>
              <a:rPr lang="en-US" sz="2400" dirty="0">
                <a:solidFill>
                  <a:schemeClr val="dk1"/>
                </a:solidFill>
                <a:latin typeface="Century Gothic"/>
                <a:ea typeface="Century Gothic"/>
                <a:cs typeface="Century Gothic"/>
                <a:sym typeface="Century Gothic"/>
              </a:rPr>
              <a:t>Provide role-specific training where needed, such as coding workshops for the Coder role.</a:t>
            </a:r>
            <a:endParaRPr sz="2400" dirty="0">
              <a:solidFill>
                <a:schemeClr val="dk1"/>
              </a:solidFill>
              <a:latin typeface="Century Gothic"/>
              <a:ea typeface="Century Gothic"/>
              <a:cs typeface="Century Gothic"/>
              <a:sym typeface="Century Gothic"/>
            </a:endParaRPr>
          </a:p>
        </p:txBody>
      </p:sp>
      <p:sp>
        <p:nvSpPr>
          <p:cNvPr id="3" name="Google Shape;157;p21">
            <a:extLst>
              <a:ext uri="{FF2B5EF4-FFF2-40B4-BE49-F238E27FC236}">
                <a16:creationId xmlns:a16="http://schemas.microsoft.com/office/drawing/2014/main" id="{E4F8836B-A33E-0896-9F6A-EB540AFA5B17}"/>
              </a:ext>
            </a:extLst>
          </p:cNvPr>
          <p:cNvSpPr txBox="1"/>
          <p:nvPr/>
        </p:nvSpPr>
        <p:spPr>
          <a:xfrm>
            <a:off x="1711756" y="588105"/>
            <a:ext cx="14085600" cy="74481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Building Collaborative Skills in the Classroom</a:t>
            </a:r>
          </a:p>
        </p:txBody>
      </p:sp>
      <p:pic>
        <p:nvPicPr>
          <p:cNvPr id="3074" name="Picture 2" descr="Roles and Responsibilities Template | Free Chart | FigJam">
            <a:extLst>
              <a:ext uri="{FF2B5EF4-FFF2-40B4-BE49-F238E27FC236}">
                <a16:creationId xmlns:a16="http://schemas.microsoft.com/office/drawing/2014/main" id="{4AB653CF-2C84-7DE5-4774-0694C9A014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601700" y="3839434"/>
            <a:ext cx="4081182" cy="408118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3"/>
          <p:cNvSpPr txBox="1"/>
          <p:nvPr/>
        </p:nvSpPr>
        <p:spPr>
          <a:xfrm>
            <a:off x="1687783" y="3509772"/>
            <a:ext cx="15219900" cy="3641894"/>
          </a:xfrm>
          <a:prstGeom prst="rect">
            <a:avLst/>
          </a:prstGeom>
          <a:noFill/>
          <a:ln>
            <a:noFill/>
          </a:ln>
        </p:spPr>
        <p:txBody>
          <a:bodyPr spcFirstLastPara="1" wrap="square" lIns="0" tIns="0" rIns="0" bIns="0" anchor="t" anchorCtr="0">
            <a:spAutoFit/>
          </a:bodyPr>
          <a:lstStyle/>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Observe group interactions to identify and address issues like dominant or disengaged students.</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endParaRPr lang="en-US" sz="2300" dirty="0">
              <a:solidFill>
                <a:srgbClr val="0F2D2E"/>
              </a:solidFill>
              <a:latin typeface="Century Gothic"/>
              <a:ea typeface="Century Gothic"/>
              <a:cs typeface="Century Gothic"/>
              <a:sym typeface="Century Gothic"/>
            </a:endParaRP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Teach conflict resolution strategies, such as active listening and finding common ground.</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endParaRPr lang="en-US" sz="2300" dirty="0">
              <a:solidFill>
                <a:srgbClr val="0F2D2E"/>
              </a:solidFill>
              <a:latin typeface="Century Gothic"/>
              <a:ea typeface="Century Gothic"/>
              <a:cs typeface="Century Gothic"/>
              <a:sym typeface="Century Gothic"/>
            </a:endParaRP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Encourage inclusivity by ensuring every group member has a voice.</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endParaRPr lang="en-US" sz="2300" dirty="0">
              <a:solidFill>
                <a:srgbClr val="0F2D2E"/>
              </a:solidFill>
              <a:latin typeface="Century Gothic"/>
              <a:ea typeface="Century Gothic"/>
              <a:cs typeface="Century Gothic"/>
              <a:sym typeface="Century Gothic"/>
            </a:endParaRP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Provide feedback during group check-ins to keep teams aligned and motivated.</a:t>
            </a:r>
            <a:endParaRPr sz="2300" dirty="0">
              <a:solidFill>
                <a:schemeClr val="tx1"/>
              </a:solidFill>
              <a:latin typeface="Century Gothic"/>
              <a:ea typeface="Century Gothic"/>
              <a:cs typeface="Century Gothic"/>
              <a:sym typeface="Century Gothic"/>
            </a:endParaRPr>
          </a:p>
        </p:txBody>
      </p:sp>
      <p:cxnSp>
        <p:nvCxnSpPr>
          <p:cNvPr id="173" name="Google Shape;173;p23"/>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23"/>
          <p:cNvSpPr txBox="1"/>
          <p:nvPr/>
        </p:nvSpPr>
        <p:spPr>
          <a:xfrm>
            <a:off x="1651914" y="2103698"/>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panose="020B0502020202020204" pitchFamily="34" charset="0"/>
              </a:rPr>
              <a:t>Managing Group Dynamics</a:t>
            </a:r>
            <a:endParaRPr sz="1000" dirty="0">
              <a:solidFill>
                <a:schemeClr val="bg2"/>
              </a:solidFill>
              <a:latin typeface="Century Gothic" panose="020B0502020202020204" pitchFamily="34" charset="0"/>
            </a:endParaRPr>
          </a:p>
        </p:txBody>
      </p:sp>
      <p:sp>
        <p:nvSpPr>
          <p:cNvPr id="175" name="Google Shape;175;p23"/>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76" name="Google Shape;176;p23"/>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78" name="Google Shape;178;p23"/>
          <p:cNvSpPr/>
          <p:nvPr/>
        </p:nvSpPr>
        <p:spPr>
          <a:xfrm>
            <a:off x="1365426" y="5141997"/>
            <a:ext cx="18288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 name="Google Shape;157;p21">
            <a:extLst>
              <a:ext uri="{FF2B5EF4-FFF2-40B4-BE49-F238E27FC236}">
                <a16:creationId xmlns:a16="http://schemas.microsoft.com/office/drawing/2014/main" id="{F84A814E-8E1E-9C06-3064-8659A81EE0AF}"/>
              </a:ext>
            </a:extLst>
          </p:cNvPr>
          <p:cNvSpPr txBox="1"/>
          <p:nvPr/>
        </p:nvSpPr>
        <p:spPr>
          <a:xfrm>
            <a:off x="1711756" y="588105"/>
            <a:ext cx="14085600" cy="74481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Building Collaborative Skills in the Classroom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4"/>
          <p:cNvSpPr txBox="1"/>
          <p:nvPr/>
        </p:nvSpPr>
        <p:spPr>
          <a:xfrm>
            <a:off x="1687783" y="3509772"/>
            <a:ext cx="15219900" cy="2601353"/>
          </a:xfrm>
          <a:prstGeom prst="rect">
            <a:avLst/>
          </a:prstGeom>
          <a:noFill/>
          <a:ln>
            <a:noFill/>
          </a:ln>
        </p:spPr>
        <p:txBody>
          <a:bodyPr spcFirstLastPara="1" wrap="square" lIns="0" tIns="0" rIns="0" bIns="0" anchor="t" anchorCtr="0">
            <a:spAutoFit/>
          </a:bodyPr>
          <a:lstStyle/>
          <a:p>
            <a:pPr marL="342900" lvl="0" indent="-342900" algn="just" rtl="0">
              <a:lnSpc>
                <a:spcPct val="147000"/>
              </a:lnSpc>
              <a:spcBef>
                <a:spcPts val="0"/>
              </a:spcBef>
              <a:spcAft>
                <a:spcPts val="0"/>
              </a:spcAft>
              <a:buClr>
                <a:schemeClr val="dk1"/>
              </a:buClr>
              <a:buSzPts val="1100"/>
              <a:buFont typeface="Arial" panose="020B0604020202020204" pitchFamily="34" charset="0"/>
              <a:buChar char="•"/>
            </a:pPr>
            <a:r>
              <a:rPr lang="en-US" sz="2300" dirty="0">
                <a:solidFill>
                  <a:srgbClr val="0F2D2E"/>
                </a:solidFill>
                <a:latin typeface="Century Gothic"/>
                <a:ea typeface="Century Gothic"/>
                <a:cs typeface="Century Gothic"/>
                <a:sym typeface="Century Gothic"/>
              </a:rPr>
              <a:t>Promote peer teaching by pairing students with complementary skills.</a:t>
            </a:r>
          </a:p>
          <a:p>
            <a:pPr marL="342900" lvl="0" indent="-342900" algn="just" rtl="0">
              <a:lnSpc>
                <a:spcPct val="147000"/>
              </a:lnSpc>
              <a:spcBef>
                <a:spcPts val="0"/>
              </a:spcBef>
              <a:spcAft>
                <a:spcPts val="0"/>
              </a:spcAft>
              <a:buClr>
                <a:schemeClr val="dk1"/>
              </a:buClr>
              <a:buSzPts val="1100"/>
              <a:buFont typeface="Arial" panose="020B0604020202020204" pitchFamily="34" charset="0"/>
              <a:buChar char="•"/>
            </a:pPr>
            <a:r>
              <a:rPr lang="en-US" sz="2300" dirty="0">
                <a:solidFill>
                  <a:srgbClr val="0F2D2E"/>
                </a:solidFill>
                <a:latin typeface="Century Gothic"/>
                <a:ea typeface="Century Gothic"/>
                <a:cs typeface="Century Gothic"/>
                <a:sym typeface="Century Gothic"/>
              </a:rPr>
              <a:t>Create opportunities for collaborative problem-solving, such as debugging Arduino code together.</a:t>
            </a:r>
          </a:p>
          <a:p>
            <a:pPr marL="342900" lvl="0" indent="-342900" algn="just" rtl="0">
              <a:lnSpc>
                <a:spcPct val="147000"/>
              </a:lnSpc>
              <a:spcBef>
                <a:spcPts val="0"/>
              </a:spcBef>
              <a:spcAft>
                <a:spcPts val="0"/>
              </a:spcAft>
              <a:buClr>
                <a:schemeClr val="dk1"/>
              </a:buClr>
              <a:buSzPts val="1100"/>
              <a:buFont typeface="Arial" panose="020B0604020202020204" pitchFamily="34" charset="0"/>
              <a:buChar char="•"/>
            </a:pPr>
            <a:r>
              <a:rPr lang="en-US" sz="2300" dirty="0">
                <a:solidFill>
                  <a:srgbClr val="0F2D2E"/>
                </a:solidFill>
                <a:latin typeface="Century Gothic"/>
                <a:ea typeface="Century Gothic"/>
                <a:cs typeface="Century Gothic"/>
                <a:sym typeface="Century Gothic"/>
              </a:rPr>
              <a:t>Encourage knowledge-sharing sessions where students present their progress and learn from other groups.</a:t>
            </a:r>
          </a:p>
          <a:p>
            <a:pPr marL="342900" lvl="0" indent="-342900" algn="just" rtl="0">
              <a:lnSpc>
                <a:spcPct val="147000"/>
              </a:lnSpc>
              <a:spcBef>
                <a:spcPts val="0"/>
              </a:spcBef>
              <a:spcAft>
                <a:spcPts val="0"/>
              </a:spcAft>
              <a:buClr>
                <a:schemeClr val="dk1"/>
              </a:buClr>
              <a:buSzPts val="1100"/>
              <a:buFont typeface="Arial" panose="020B0604020202020204" pitchFamily="34" charset="0"/>
              <a:buChar char="•"/>
            </a:pPr>
            <a:r>
              <a:rPr lang="en-US" sz="2300" dirty="0">
                <a:solidFill>
                  <a:srgbClr val="0F2D2E"/>
                </a:solidFill>
                <a:latin typeface="Century Gothic"/>
                <a:ea typeface="Century Gothic"/>
                <a:cs typeface="Century Gothic"/>
                <a:sym typeface="Century Gothic"/>
              </a:rPr>
              <a:t>Use reflection prompts to help students evaluate how they supported and learned from each other.</a:t>
            </a:r>
            <a:endParaRPr sz="2300" dirty="0">
              <a:solidFill>
                <a:srgbClr val="0F2D2E"/>
              </a:solidFill>
              <a:latin typeface="Century Gothic"/>
              <a:ea typeface="Century Gothic"/>
              <a:cs typeface="Century Gothic"/>
              <a:sym typeface="Century Gothic"/>
            </a:endParaRPr>
          </a:p>
        </p:txBody>
      </p:sp>
      <p:cxnSp>
        <p:nvCxnSpPr>
          <p:cNvPr id="184" name="Google Shape;184;p24"/>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85" name="Google Shape;185;p24"/>
          <p:cNvSpPr txBox="1"/>
          <p:nvPr/>
        </p:nvSpPr>
        <p:spPr>
          <a:xfrm>
            <a:off x="1651914" y="2103698"/>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a:ea typeface="Century Gothic"/>
                <a:cs typeface="Century Gothic"/>
                <a:sym typeface="Century Gothic"/>
              </a:rPr>
              <a:t>Encouraging Peer Learning</a:t>
            </a:r>
            <a:endParaRPr sz="1100" dirty="0">
              <a:solidFill>
                <a:schemeClr val="bg2"/>
              </a:solidFill>
            </a:endParaRPr>
          </a:p>
        </p:txBody>
      </p:sp>
      <p:sp>
        <p:nvSpPr>
          <p:cNvPr id="186" name="Google Shape;186;p24"/>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87" name="Google Shape;187;p24"/>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89" name="Google Shape;189;p24"/>
          <p:cNvSpPr/>
          <p:nvPr/>
        </p:nvSpPr>
        <p:spPr>
          <a:xfrm>
            <a:off x="1365426" y="5141997"/>
            <a:ext cx="18288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 name="Google Shape;157;p21">
            <a:extLst>
              <a:ext uri="{FF2B5EF4-FFF2-40B4-BE49-F238E27FC236}">
                <a16:creationId xmlns:a16="http://schemas.microsoft.com/office/drawing/2014/main" id="{C565DB35-EA68-7A66-C0E3-682DF1DCFA82}"/>
              </a:ext>
            </a:extLst>
          </p:cNvPr>
          <p:cNvSpPr txBox="1"/>
          <p:nvPr/>
        </p:nvSpPr>
        <p:spPr>
          <a:xfrm>
            <a:off x="1711756" y="588105"/>
            <a:ext cx="14085600" cy="74481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Building Collaborative Skills in the Classroom</a:t>
            </a:r>
          </a:p>
        </p:txBody>
      </p:sp>
      <p:pic>
        <p:nvPicPr>
          <p:cNvPr id="4098" name="Picture 2" descr="Friends watching funny video on laptop">
            <a:extLst>
              <a:ext uri="{FF2B5EF4-FFF2-40B4-BE49-F238E27FC236}">
                <a16:creationId xmlns:a16="http://schemas.microsoft.com/office/drawing/2014/main" id="{FD66177C-607C-452F-A170-7BCB9CC976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74937" y="6647332"/>
            <a:ext cx="4581004" cy="30515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2">
          <a:extLst>
            <a:ext uri="{FF2B5EF4-FFF2-40B4-BE49-F238E27FC236}">
              <a16:creationId xmlns:a16="http://schemas.microsoft.com/office/drawing/2014/main" id="{92CF1DDE-84B1-0A74-22FE-542A4686E7F7}"/>
            </a:ext>
          </a:extLst>
        </p:cNvPr>
        <p:cNvGrpSpPr/>
        <p:nvPr/>
      </p:nvGrpSpPr>
      <p:grpSpPr>
        <a:xfrm>
          <a:off x="0" y="0"/>
          <a:ext cx="0" cy="0"/>
          <a:chOff x="0" y="0"/>
          <a:chExt cx="0" cy="0"/>
        </a:xfrm>
      </p:grpSpPr>
      <p:sp>
        <p:nvSpPr>
          <p:cNvPr id="183" name="Google Shape;183;p24">
            <a:extLst>
              <a:ext uri="{FF2B5EF4-FFF2-40B4-BE49-F238E27FC236}">
                <a16:creationId xmlns:a16="http://schemas.microsoft.com/office/drawing/2014/main" id="{B4D6C66E-8885-571A-3EF3-BD7FD4B42161}"/>
              </a:ext>
            </a:extLst>
          </p:cNvPr>
          <p:cNvSpPr txBox="1"/>
          <p:nvPr/>
        </p:nvSpPr>
        <p:spPr>
          <a:xfrm>
            <a:off x="1709682" y="3367122"/>
            <a:ext cx="10333888" cy="5519653"/>
          </a:xfrm>
          <a:prstGeom prst="rect">
            <a:avLst/>
          </a:prstGeom>
          <a:noFill/>
          <a:ln>
            <a:noFill/>
          </a:ln>
        </p:spPr>
        <p:txBody>
          <a:bodyPr spcFirstLastPara="1" wrap="square" lIns="0" tIns="0" rIns="0" bIns="0" anchor="t" anchorCtr="0">
            <a:spAutoFit/>
          </a:bodyPr>
          <a:lstStyle/>
          <a:p>
            <a:pPr marL="0" lvl="0" indent="0" algn="just" rtl="0">
              <a:lnSpc>
                <a:spcPct val="147000"/>
              </a:lnSpc>
              <a:spcBef>
                <a:spcPts val="0"/>
              </a:spcBef>
              <a:spcAft>
                <a:spcPts val="0"/>
              </a:spcAft>
              <a:buClr>
                <a:schemeClr val="dk1"/>
              </a:buClr>
              <a:buSzPts val="1100"/>
              <a:buFont typeface="Arial"/>
              <a:buNone/>
            </a:pPr>
            <a:r>
              <a:rPr lang="en-US" sz="2400" b="1" dirty="0">
                <a:solidFill>
                  <a:srgbClr val="0F2D2E"/>
                </a:solidFill>
                <a:latin typeface="Century Gothic"/>
                <a:ea typeface="Century Gothic"/>
                <a:cs typeface="Century Gothic"/>
                <a:sym typeface="Century Gothic"/>
              </a:rPr>
              <a:t>Build a Traffic Light System Using Arduino</a:t>
            </a:r>
          </a:p>
          <a:p>
            <a:pPr marL="0" lvl="0" indent="0" algn="just" rtl="0">
              <a:lnSpc>
                <a:spcPct val="147000"/>
              </a:lnSpc>
              <a:spcBef>
                <a:spcPts val="0"/>
              </a:spcBef>
              <a:spcAft>
                <a:spcPts val="0"/>
              </a:spcAft>
              <a:buClr>
                <a:schemeClr val="dk1"/>
              </a:buClr>
              <a:buSzPts val="1100"/>
              <a:buFont typeface="Arial"/>
              <a:buNone/>
            </a:pPr>
            <a:r>
              <a:rPr lang="en-US" sz="2000" b="1" dirty="0">
                <a:solidFill>
                  <a:srgbClr val="0F2D2E"/>
                </a:solidFill>
                <a:latin typeface="Century Gothic"/>
                <a:ea typeface="Century Gothic"/>
                <a:cs typeface="Century Gothic"/>
                <a:sym typeface="Century Gothic"/>
              </a:rPr>
              <a:t>Objective: </a:t>
            </a:r>
            <a:r>
              <a:rPr lang="en-US" sz="2000" dirty="0">
                <a:solidFill>
                  <a:srgbClr val="0F2D2E"/>
                </a:solidFill>
                <a:latin typeface="Century Gothic"/>
                <a:ea typeface="Century Gothic"/>
                <a:cs typeface="Century Gothic"/>
                <a:sym typeface="Century Gothic"/>
              </a:rPr>
              <a:t>Foster teamwork while building a working traffic light simulation.</a:t>
            </a:r>
          </a:p>
          <a:p>
            <a:pPr marL="0" lvl="0" indent="0" algn="just" rtl="0">
              <a:lnSpc>
                <a:spcPct val="147000"/>
              </a:lnSpc>
              <a:spcBef>
                <a:spcPts val="0"/>
              </a:spcBef>
              <a:spcAft>
                <a:spcPts val="0"/>
              </a:spcAft>
              <a:buClr>
                <a:schemeClr val="dk1"/>
              </a:buClr>
              <a:buSzPts val="1100"/>
              <a:buFont typeface="Arial"/>
              <a:buNone/>
            </a:pPr>
            <a:r>
              <a:rPr lang="en-US" sz="2000" b="1" dirty="0">
                <a:solidFill>
                  <a:srgbClr val="0F2D2E"/>
                </a:solidFill>
                <a:latin typeface="Century Gothic"/>
                <a:ea typeface="Century Gothic"/>
                <a:cs typeface="Century Gothic"/>
                <a:sym typeface="Century Gothic"/>
              </a:rPr>
              <a:t>Setup: </a:t>
            </a:r>
            <a:r>
              <a:rPr lang="en-US" sz="2000" dirty="0">
                <a:solidFill>
                  <a:srgbClr val="0F2D2E"/>
                </a:solidFill>
                <a:latin typeface="Century Gothic"/>
                <a:ea typeface="Century Gothic"/>
                <a:cs typeface="Century Gothic"/>
                <a:sym typeface="Century Gothic"/>
              </a:rPr>
              <a:t>Provide each group with an Arduino board, LEDs (red, yellow, green), resistors, jumper wires, and breadboards.</a:t>
            </a:r>
          </a:p>
          <a:p>
            <a:pPr marL="0" lvl="0" indent="0" algn="just" rtl="0">
              <a:lnSpc>
                <a:spcPct val="147000"/>
              </a:lnSpc>
              <a:spcBef>
                <a:spcPts val="0"/>
              </a:spcBef>
              <a:spcAft>
                <a:spcPts val="0"/>
              </a:spcAft>
              <a:buClr>
                <a:schemeClr val="dk1"/>
              </a:buClr>
              <a:buSzPts val="1100"/>
              <a:buFont typeface="Arial"/>
              <a:buNone/>
            </a:pPr>
            <a:r>
              <a:rPr lang="en-US" sz="2000" b="1" dirty="0">
                <a:solidFill>
                  <a:srgbClr val="0F2D2E"/>
                </a:solidFill>
                <a:latin typeface="Century Gothic"/>
                <a:ea typeface="Century Gothic"/>
                <a:cs typeface="Century Gothic"/>
                <a:sym typeface="Century Gothic"/>
              </a:rPr>
              <a:t>Roles:</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000" dirty="0">
                <a:solidFill>
                  <a:srgbClr val="0F2D2E"/>
                </a:solidFill>
                <a:latin typeface="Century Gothic"/>
                <a:ea typeface="Century Gothic"/>
                <a:cs typeface="Century Gothic"/>
                <a:sym typeface="Century Gothic"/>
              </a:rPr>
              <a:t>Team Leader: Manages the project timeline and task delegation.</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000" dirty="0">
                <a:solidFill>
                  <a:srgbClr val="0F2D2E"/>
                </a:solidFill>
                <a:latin typeface="Century Gothic"/>
                <a:ea typeface="Century Gothic"/>
                <a:cs typeface="Century Gothic"/>
                <a:sym typeface="Century Gothic"/>
              </a:rPr>
              <a:t>Coder: Writes and debugs the Arduino code.</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000" dirty="0">
                <a:solidFill>
                  <a:srgbClr val="0F2D2E"/>
                </a:solidFill>
                <a:latin typeface="Century Gothic"/>
                <a:ea typeface="Century Gothic"/>
                <a:cs typeface="Century Gothic"/>
                <a:sym typeface="Century Gothic"/>
              </a:rPr>
              <a:t>Hardware Specialist: Assembles the circuit.</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000" dirty="0">
                <a:solidFill>
                  <a:srgbClr val="0F2D2E"/>
                </a:solidFill>
                <a:latin typeface="Century Gothic"/>
                <a:ea typeface="Century Gothic"/>
                <a:cs typeface="Century Gothic"/>
                <a:sym typeface="Century Gothic"/>
              </a:rPr>
              <a:t>Presenter: Documents the process and presents the final product.</a:t>
            </a:r>
          </a:p>
          <a:p>
            <a:pPr marL="0" lvl="0" indent="0" algn="just" rtl="0">
              <a:lnSpc>
                <a:spcPct val="147000"/>
              </a:lnSpc>
              <a:spcBef>
                <a:spcPts val="0"/>
              </a:spcBef>
              <a:spcAft>
                <a:spcPts val="0"/>
              </a:spcAft>
              <a:buClr>
                <a:schemeClr val="dk1"/>
              </a:buClr>
              <a:buSzPts val="1100"/>
              <a:buFont typeface="Arial"/>
              <a:buNone/>
            </a:pPr>
            <a:r>
              <a:rPr lang="en-US" sz="2000" b="1" dirty="0">
                <a:solidFill>
                  <a:srgbClr val="0F2D2E"/>
                </a:solidFill>
                <a:latin typeface="Century Gothic"/>
                <a:ea typeface="Century Gothic"/>
                <a:cs typeface="Century Gothic"/>
                <a:sym typeface="Century Gothic"/>
              </a:rPr>
              <a:t>Guidance: </a:t>
            </a:r>
            <a:r>
              <a:rPr lang="en-US" sz="2000" dirty="0">
                <a:solidFill>
                  <a:srgbClr val="0F2D2E"/>
                </a:solidFill>
                <a:latin typeface="Century Gothic"/>
                <a:ea typeface="Century Gothic"/>
                <a:cs typeface="Century Gothic"/>
                <a:sym typeface="Century Gothic"/>
              </a:rPr>
              <a:t>Teachers circulate to monitor progress, ask guiding questions, and provide troubleshooting </a:t>
            </a:r>
            <a:r>
              <a:rPr lang="en-US" sz="2000" dirty="0" err="1">
                <a:solidFill>
                  <a:srgbClr val="0F2D2E"/>
                </a:solidFill>
                <a:latin typeface="Century Gothic"/>
                <a:ea typeface="Century Gothic"/>
                <a:cs typeface="Century Gothic"/>
                <a:sym typeface="Century Gothic"/>
              </a:rPr>
              <a:t>hints.Reflection</a:t>
            </a:r>
            <a:r>
              <a:rPr lang="en-US" sz="2000" dirty="0">
                <a:solidFill>
                  <a:srgbClr val="0F2D2E"/>
                </a:solidFill>
                <a:latin typeface="Century Gothic"/>
                <a:ea typeface="Century Gothic"/>
                <a:cs typeface="Century Gothic"/>
                <a:sym typeface="Century Gothic"/>
              </a:rPr>
              <a:t>: Groups present their working system and discuss what worked well and what they could improve.</a:t>
            </a:r>
            <a:endParaRPr sz="2000" dirty="0">
              <a:solidFill>
                <a:srgbClr val="0F2D2E"/>
              </a:solidFill>
              <a:latin typeface="Century Gothic"/>
              <a:ea typeface="Century Gothic"/>
              <a:cs typeface="Century Gothic"/>
              <a:sym typeface="Century Gothic"/>
            </a:endParaRPr>
          </a:p>
        </p:txBody>
      </p:sp>
      <p:cxnSp>
        <p:nvCxnSpPr>
          <p:cNvPr id="184" name="Google Shape;184;p24">
            <a:extLst>
              <a:ext uri="{FF2B5EF4-FFF2-40B4-BE49-F238E27FC236}">
                <a16:creationId xmlns:a16="http://schemas.microsoft.com/office/drawing/2014/main" id="{F66C6675-997B-7BF1-9170-B72287B34CD1}"/>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85" name="Google Shape;185;p24">
            <a:extLst>
              <a:ext uri="{FF2B5EF4-FFF2-40B4-BE49-F238E27FC236}">
                <a16:creationId xmlns:a16="http://schemas.microsoft.com/office/drawing/2014/main" id="{8283FBFC-4793-2A15-D005-A1C3B6AD28F1}"/>
              </a:ext>
            </a:extLst>
          </p:cNvPr>
          <p:cNvSpPr txBox="1"/>
          <p:nvPr/>
        </p:nvSpPr>
        <p:spPr>
          <a:xfrm>
            <a:off x="1651914" y="2103698"/>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a:ea typeface="Century Gothic"/>
                <a:cs typeface="Century Gothic"/>
                <a:sym typeface="Century Gothic"/>
              </a:rPr>
              <a:t>Example Classroom Activity: Collaborative Circuit Challenge</a:t>
            </a:r>
            <a:endParaRPr sz="1100" dirty="0">
              <a:solidFill>
                <a:schemeClr val="bg2"/>
              </a:solidFill>
            </a:endParaRPr>
          </a:p>
        </p:txBody>
      </p:sp>
      <p:sp>
        <p:nvSpPr>
          <p:cNvPr id="186" name="Google Shape;186;p24">
            <a:extLst>
              <a:ext uri="{FF2B5EF4-FFF2-40B4-BE49-F238E27FC236}">
                <a16:creationId xmlns:a16="http://schemas.microsoft.com/office/drawing/2014/main" id="{0357031A-A2AC-2246-AFE6-70D8E5006DBA}"/>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87" name="Google Shape;187;p24">
            <a:extLst>
              <a:ext uri="{FF2B5EF4-FFF2-40B4-BE49-F238E27FC236}">
                <a16:creationId xmlns:a16="http://schemas.microsoft.com/office/drawing/2014/main" id="{D753E3BA-AD03-32F3-56AE-1C2D265C16BF}"/>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89" name="Google Shape;189;p24">
            <a:extLst>
              <a:ext uri="{FF2B5EF4-FFF2-40B4-BE49-F238E27FC236}">
                <a16:creationId xmlns:a16="http://schemas.microsoft.com/office/drawing/2014/main" id="{BDA571E6-5292-BA0A-1C36-5808D017D449}"/>
              </a:ext>
            </a:extLst>
          </p:cNvPr>
          <p:cNvSpPr/>
          <p:nvPr/>
        </p:nvSpPr>
        <p:spPr>
          <a:xfrm>
            <a:off x="1365426" y="5141997"/>
            <a:ext cx="18288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 name="Google Shape;157;p21">
            <a:extLst>
              <a:ext uri="{FF2B5EF4-FFF2-40B4-BE49-F238E27FC236}">
                <a16:creationId xmlns:a16="http://schemas.microsoft.com/office/drawing/2014/main" id="{21784497-9AC6-3F90-3EAF-6181C590DF16}"/>
              </a:ext>
            </a:extLst>
          </p:cNvPr>
          <p:cNvSpPr txBox="1"/>
          <p:nvPr/>
        </p:nvSpPr>
        <p:spPr>
          <a:xfrm>
            <a:off x="1711756" y="588105"/>
            <a:ext cx="14085600" cy="74481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Building Collaborative Skills in the Classroom</a:t>
            </a:r>
          </a:p>
        </p:txBody>
      </p:sp>
      <p:pic>
        <p:nvPicPr>
          <p:cNvPr id="5122" name="Picture 2" descr="How to Build a Traffic Light Circuit with an Arduino">
            <a:extLst>
              <a:ext uri="{FF2B5EF4-FFF2-40B4-BE49-F238E27FC236}">
                <a16:creationId xmlns:a16="http://schemas.microsoft.com/office/drawing/2014/main" id="{1D76556E-41A6-2136-D1C3-9301566572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88203" y="3688862"/>
            <a:ext cx="4148582" cy="5208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33058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194"/>
        <p:cNvGrpSpPr/>
        <p:nvPr/>
      </p:nvGrpSpPr>
      <p:grpSpPr>
        <a:xfrm>
          <a:off x="0" y="0"/>
          <a:ext cx="0" cy="0"/>
          <a:chOff x="0" y="0"/>
          <a:chExt cx="0" cy="0"/>
        </a:xfrm>
      </p:grpSpPr>
      <p:grpSp>
        <p:nvGrpSpPr>
          <p:cNvPr id="195" name="Google Shape;195;p8"/>
          <p:cNvGrpSpPr/>
          <p:nvPr/>
        </p:nvGrpSpPr>
        <p:grpSpPr>
          <a:xfrm>
            <a:off x="-590334" y="-2737919"/>
            <a:ext cx="17982161" cy="4071419"/>
            <a:chOff x="0" y="-9525"/>
            <a:chExt cx="5559109" cy="1258662"/>
          </a:xfrm>
        </p:grpSpPr>
        <p:sp>
          <p:nvSpPr>
            <p:cNvPr id="196" name="Google Shape;196;p8"/>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 name="Google Shape;197;p8"/>
            <p:cNvSpPr txBox="1"/>
            <p:nvPr/>
          </p:nvSpPr>
          <p:spPr>
            <a:xfrm>
              <a:off x="0" y="-9525"/>
              <a:ext cx="5559109" cy="125866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98" name="Google Shape;198;p8"/>
          <p:cNvSpPr/>
          <p:nvPr/>
        </p:nvSpPr>
        <p:spPr>
          <a:xfrm>
            <a:off x="1584780" y="1958660"/>
            <a:ext cx="19603058" cy="5699440"/>
          </a:xfrm>
          <a:custGeom>
            <a:avLst/>
            <a:gdLst/>
            <a:ahLst/>
            <a:cxnLst/>
            <a:rect l="l" t="t" r="r" b="b"/>
            <a:pathLst>
              <a:path w="6060203" h="1761958" extrusionOk="0">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9" name="Google Shape;199;p8"/>
          <p:cNvSpPr txBox="1"/>
          <p:nvPr/>
        </p:nvSpPr>
        <p:spPr>
          <a:xfrm>
            <a:off x="1584780" y="2308849"/>
            <a:ext cx="19603058" cy="5730251"/>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00" name="Google Shape;200;p8"/>
          <p:cNvSpPr txBox="1"/>
          <p:nvPr/>
        </p:nvSpPr>
        <p:spPr>
          <a:xfrm>
            <a:off x="8929167" y="2895321"/>
            <a:ext cx="5531375" cy="4107672"/>
          </a:xfrm>
          <a:prstGeom prst="rect">
            <a:avLst/>
          </a:prstGeom>
          <a:noFill/>
          <a:ln>
            <a:noFill/>
          </a:ln>
        </p:spPr>
        <p:txBody>
          <a:bodyPr spcFirstLastPara="1" wrap="square" lIns="0" tIns="0" rIns="0" bIns="0" anchor="t" anchorCtr="0">
            <a:spAutoFit/>
          </a:bodyPr>
          <a:lstStyle/>
          <a:p>
            <a:pPr marL="0" marR="0" lvl="0" indent="0" algn="ctr" rtl="0">
              <a:lnSpc>
                <a:spcPct val="110000"/>
              </a:lnSpc>
              <a:spcBef>
                <a:spcPts val="0"/>
              </a:spcBef>
              <a:spcAft>
                <a:spcPts val="0"/>
              </a:spcAft>
              <a:buClr>
                <a:srgbClr val="000000"/>
              </a:buClr>
              <a:buSzPts val="11189"/>
              <a:buFont typeface="Arial"/>
              <a:buNone/>
            </a:pPr>
            <a:r>
              <a:rPr lang="en-US" sz="11189" b="0" i="0" u="none" strike="noStrike" cap="none">
                <a:solidFill>
                  <a:srgbClr val="0F2D2E"/>
                </a:solidFill>
                <a:latin typeface="Century Gothic"/>
                <a:ea typeface="Century Gothic"/>
                <a:cs typeface="Century Gothic"/>
                <a:sym typeface="Century Gothic"/>
              </a:rPr>
              <a:t>THANK </a:t>
            </a:r>
            <a:endParaRPr sz="1400" b="0" i="0" u="none" strike="noStrike" cap="none">
              <a:solidFill>
                <a:srgbClr val="000000"/>
              </a:solidFill>
              <a:latin typeface="Arial"/>
              <a:ea typeface="Arial"/>
              <a:cs typeface="Arial"/>
              <a:sym typeface="Arial"/>
            </a:endParaRPr>
          </a:p>
          <a:p>
            <a:pPr marL="0" marR="0" lvl="0" indent="0" algn="ctr" rtl="0">
              <a:lnSpc>
                <a:spcPct val="109995"/>
              </a:lnSpc>
              <a:spcBef>
                <a:spcPts val="0"/>
              </a:spcBef>
              <a:spcAft>
                <a:spcPts val="0"/>
              </a:spcAft>
              <a:buClr>
                <a:srgbClr val="000000"/>
              </a:buClr>
              <a:buSzPts val="17688"/>
              <a:buFont typeface="Arial"/>
              <a:buNone/>
            </a:pPr>
            <a:r>
              <a:rPr lang="en-US" sz="17688" b="0" i="0" u="none" strike="noStrike" cap="none">
                <a:solidFill>
                  <a:srgbClr val="0F2D2E"/>
                </a:solidFill>
                <a:latin typeface="Century Gothic"/>
                <a:ea typeface="Century Gothic"/>
                <a:cs typeface="Century Gothic"/>
                <a:sym typeface="Century Gothic"/>
              </a:rPr>
              <a:t>YOU</a:t>
            </a:r>
            <a:endParaRPr sz="1400" b="0" i="0" u="none" strike="noStrike" cap="none">
              <a:solidFill>
                <a:srgbClr val="000000"/>
              </a:solidFill>
              <a:latin typeface="Arial"/>
              <a:ea typeface="Arial"/>
              <a:cs typeface="Arial"/>
              <a:sym typeface="Arial"/>
            </a:endParaRPr>
          </a:p>
        </p:txBody>
      </p:sp>
      <p:grpSp>
        <p:nvGrpSpPr>
          <p:cNvPr id="201" name="Google Shape;201;p8"/>
          <p:cNvGrpSpPr/>
          <p:nvPr/>
        </p:nvGrpSpPr>
        <p:grpSpPr>
          <a:xfrm>
            <a:off x="-1220849" y="8311081"/>
            <a:ext cx="17982161" cy="4071419"/>
            <a:chOff x="0" y="-9525"/>
            <a:chExt cx="5559109" cy="1258662"/>
          </a:xfrm>
        </p:grpSpPr>
        <p:sp>
          <p:nvSpPr>
            <p:cNvPr id="202" name="Google Shape;202;p8"/>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 name="Google Shape;203;p8"/>
            <p:cNvSpPr txBox="1"/>
            <p:nvPr/>
          </p:nvSpPr>
          <p:spPr>
            <a:xfrm>
              <a:off x="0" y="-9525"/>
              <a:ext cx="5559109" cy="125866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04" name="Google Shape;204;p8"/>
          <p:cNvSpPr/>
          <p:nvPr/>
        </p:nvSpPr>
        <p:spPr>
          <a:xfrm>
            <a:off x="664021" y="197804"/>
            <a:ext cx="1687820" cy="780148"/>
          </a:xfrm>
          <a:custGeom>
            <a:avLst/>
            <a:gdLst/>
            <a:ahLst/>
            <a:cxnLst/>
            <a:rect l="l" t="t" r="r" b="b"/>
            <a:pathLst>
              <a:path w="1687820" h="780148" extrusionOk="0">
                <a:moveTo>
                  <a:pt x="0" y="0"/>
                </a:moveTo>
                <a:lnTo>
                  <a:pt x="1687821" y="0"/>
                </a:lnTo>
                <a:lnTo>
                  <a:pt x="1687821" y="780148"/>
                </a:lnTo>
                <a:lnTo>
                  <a:pt x="0" y="78014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5" name="Google Shape;205;p8"/>
          <p:cNvSpPr/>
          <p:nvPr/>
        </p:nvSpPr>
        <p:spPr>
          <a:xfrm>
            <a:off x="6957970" y="288277"/>
            <a:ext cx="1801998" cy="635204"/>
          </a:xfrm>
          <a:custGeom>
            <a:avLst/>
            <a:gdLst/>
            <a:ahLst/>
            <a:cxnLst/>
            <a:rect l="l" t="t" r="r" b="b"/>
            <a:pathLst>
              <a:path w="1801998" h="635204" extrusionOk="0">
                <a:moveTo>
                  <a:pt x="0" y="0"/>
                </a:moveTo>
                <a:lnTo>
                  <a:pt x="1801998" y="0"/>
                </a:lnTo>
                <a:lnTo>
                  <a:pt x="1801998" y="635205"/>
                </a:lnTo>
                <a:lnTo>
                  <a:pt x="0" y="635205"/>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6" name="Google Shape;206;p8"/>
          <p:cNvSpPr/>
          <p:nvPr/>
        </p:nvSpPr>
        <p:spPr>
          <a:xfrm>
            <a:off x="5187470" y="98784"/>
            <a:ext cx="1018563" cy="978188"/>
          </a:xfrm>
          <a:custGeom>
            <a:avLst/>
            <a:gdLst/>
            <a:ahLst/>
            <a:cxnLst/>
            <a:rect l="l" t="t" r="r" b="b"/>
            <a:pathLst>
              <a:path w="1018563" h="978188" extrusionOk="0">
                <a:moveTo>
                  <a:pt x="0" y="0"/>
                </a:moveTo>
                <a:lnTo>
                  <a:pt x="1018563" y="0"/>
                </a:lnTo>
                <a:lnTo>
                  <a:pt x="1018563" y="978188"/>
                </a:lnTo>
                <a:lnTo>
                  <a:pt x="0" y="978188"/>
                </a:lnTo>
                <a:lnTo>
                  <a:pt x="0" y="0"/>
                </a:lnTo>
                <a:close/>
              </a:path>
            </a:pathLst>
          </a:custGeom>
          <a:blipFill rotWithShape="1">
            <a:blip r:embed="rId5">
              <a:alphaModFix/>
            </a:blip>
            <a:stretch>
              <a:fillRect b="-2647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7" name="Google Shape;207;p8"/>
          <p:cNvSpPr/>
          <p:nvPr/>
        </p:nvSpPr>
        <p:spPr>
          <a:xfrm>
            <a:off x="15448862" y="259298"/>
            <a:ext cx="1339344" cy="796603"/>
          </a:xfrm>
          <a:custGeom>
            <a:avLst/>
            <a:gdLst/>
            <a:ahLst/>
            <a:cxnLst/>
            <a:rect l="l" t="t" r="r" b="b"/>
            <a:pathLst>
              <a:path w="1339344" h="796603" extrusionOk="0">
                <a:moveTo>
                  <a:pt x="0" y="0"/>
                </a:moveTo>
                <a:lnTo>
                  <a:pt x="1339343" y="0"/>
                </a:lnTo>
                <a:lnTo>
                  <a:pt x="1339343" y="796603"/>
                </a:lnTo>
                <a:lnTo>
                  <a:pt x="0" y="796603"/>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8" name="Google Shape;208;p8"/>
          <p:cNvSpPr/>
          <p:nvPr/>
        </p:nvSpPr>
        <p:spPr>
          <a:xfrm>
            <a:off x="13661090" y="313067"/>
            <a:ext cx="1140529" cy="837237"/>
          </a:xfrm>
          <a:custGeom>
            <a:avLst/>
            <a:gdLst/>
            <a:ahLst/>
            <a:cxnLst/>
            <a:rect l="l" t="t" r="r" b="b"/>
            <a:pathLst>
              <a:path w="1140529" h="837237" extrusionOk="0">
                <a:moveTo>
                  <a:pt x="0" y="0"/>
                </a:moveTo>
                <a:lnTo>
                  <a:pt x="1140528" y="0"/>
                </a:lnTo>
                <a:lnTo>
                  <a:pt x="1140528" y="837237"/>
                </a:lnTo>
                <a:lnTo>
                  <a:pt x="0" y="837237"/>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9" name="Google Shape;209;p8"/>
          <p:cNvSpPr/>
          <p:nvPr/>
        </p:nvSpPr>
        <p:spPr>
          <a:xfrm>
            <a:off x="2591439" y="252275"/>
            <a:ext cx="1838725" cy="671206"/>
          </a:xfrm>
          <a:custGeom>
            <a:avLst/>
            <a:gdLst/>
            <a:ahLst/>
            <a:cxnLst/>
            <a:rect l="l" t="t" r="r" b="b"/>
            <a:pathLst>
              <a:path w="1838725" h="671206" extrusionOk="0">
                <a:moveTo>
                  <a:pt x="0" y="0"/>
                </a:moveTo>
                <a:lnTo>
                  <a:pt x="1838725" y="0"/>
                </a:lnTo>
                <a:lnTo>
                  <a:pt x="1838725" y="671206"/>
                </a:lnTo>
                <a:lnTo>
                  <a:pt x="0" y="671206"/>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10" name="Google Shape;210;p8"/>
          <p:cNvSpPr/>
          <p:nvPr/>
        </p:nvSpPr>
        <p:spPr>
          <a:xfrm>
            <a:off x="11618950" y="177633"/>
            <a:ext cx="1517433" cy="1079667"/>
          </a:xfrm>
          <a:custGeom>
            <a:avLst/>
            <a:gdLst/>
            <a:ahLst/>
            <a:cxnLst/>
            <a:rect l="l" t="t" r="r" b="b"/>
            <a:pathLst>
              <a:path w="1517433" h="1079667" extrusionOk="0">
                <a:moveTo>
                  <a:pt x="0" y="0"/>
                </a:moveTo>
                <a:lnTo>
                  <a:pt x="1517433" y="0"/>
                </a:lnTo>
                <a:lnTo>
                  <a:pt x="1517433" y="1079667"/>
                </a:lnTo>
                <a:lnTo>
                  <a:pt x="0" y="1079667"/>
                </a:lnTo>
                <a:lnTo>
                  <a:pt x="0" y="0"/>
                </a:lnTo>
                <a:close/>
              </a:path>
            </a:pathLst>
          </a:custGeom>
          <a:blipFill rotWithShape="1">
            <a:blip r:embed="rId9">
              <a:alphaModFix/>
            </a:blip>
            <a:stretch>
              <a:fillRect t="-20266" b="-2026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11" name="Google Shape;211;p8"/>
          <p:cNvSpPr/>
          <p:nvPr/>
        </p:nvSpPr>
        <p:spPr>
          <a:xfrm>
            <a:off x="9520391" y="252275"/>
            <a:ext cx="1573852" cy="874050"/>
          </a:xfrm>
          <a:custGeom>
            <a:avLst/>
            <a:gdLst/>
            <a:ahLst/>
            <a:cxnLst/>
            <a:rect l="l" t="t" r="r" b="b"/>
            <a:pathLst>
              <a:path w="1573852" h="874050" extrusionOk="0">
                <a:moveTo>
                  <a:pt x="0" y="0"/>
                </a:moveTo>
                <a:lnTo>
                  <a:pt x="1573852" y="0"/>
                </a:lnTo>
                <a:lnTo>
                  <a:pt x="1573852" y="874050"/>
                </a:lnTo>
                <a:lnTo>
                  <a:pt x="0" y="874050"/>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212" name="Google Shape;212;p8"/>
          <p:cNvPicPr preferRelativeResize="0"/>
          <p:nvPr/>
        </p:nvPicPr>
        <p:blipFill rotWithShape="1">
          <a:blip r:embed="rId11">
            <a:alphaModFix/>
          </a:blip>
          <a:srcRect l="23001" t="11161" r="25379" b="23378"/>
          <a:stretch/>
        </p:blipFill>
        <p:spPr>
          <a:xfrm>
            <a:off x="3657600" y="2276967"/>
            <a:ext cx="3810000" cy="4831453"/>
          </a:xfrm>
          <a:prstGeom prst="rect">
            <a:avLst/>
          </a:prstGeom>
          <a:noFill/>
          <a:ln>
            <a:noFill/>
          </a:ln>
        </p:spPr>
      </p:pic>
      <p:pic>
        <p:nvPicPr>
          <p:cNvPr id="213" name="Google Shape;213;p8"/>
          <p:cNvPicPr preferRelativeResize="0"/>
          <p:nvPr/>
        </p:nvPicPr>
        <p:blipFill rotWithShape="1">
          <a:blip r:embed="rId12">
            <a:alphaModFix/>
          </a:blip>
          <a:srcRect/>
          <a:stretch/>
        </p:blipFill>
        <p:spPr>
          <a:xfrm>
            <a:off x="2812896" y="8718599"/>
            <a:ext cx="1859594" cy="769000"/>
          </a:xfrm>
          <a:prstGeom prst="rect">
            <a:avLst/>
          </a:prstGeom>
          <a:noFill/>
          <a:ln>
            <a:noFill/>
          </a:ln>
        </p:spPr>
      </p:pic>
      <p:pic>
        <p:nvPicPr>
          <p:cNvPr id="214" name="Google Shape;214;p8"/>
          <p:cNvPicPr preferRelativeResize="0"/>
          <p:nvPr/>
        </p:nvPicPr>
        <p:blipFill rotWithShape="1">
          <a:blip r:embed="rId13">
            <a:alphaModFix/>
          </a:blip>
          <a:srcRect t="18055" b="18054"/>
          <a:stretch/>
        </p:blipFill>
        <p:spPr>
          <a:xfrm>
            <a:off x="6666145" y="8581565"/>
            <a:ext cx="1655567" cy="1057735"/>
          </a:xfrm>
          <a:prstGeom prst="rect">
            <a:avLst/>
          </a:prstGeom>
          <a:noFill/>
          <a:ln>
            <a:noFill/>
          </a:ln>
        </p:spPr>
      </p:pic>
      <p:pic>
        <p:nvPicPr>
          <p:cNvPr id="215" name="Google Shape;215;p8"/>
          <p:cNvPicPr preferRelativeResize="0"/>
          <p:nvPr/>
        </p:nvPicPr>
        <p:blipFill rotWithShape="1">
          <a:blip r:embed="rId14">
            <a:alphaModFix/>
          </a:blip>
          <a:srcRect/>
          <a:stretch/>
        </p:blipFill>
        <p:spPr>
          <a:xfrm>
            <a:off x="10359820" y="8857881"/>
            <a:ext cx="2898980" cy="603968"/>
          </a:xfrm>
          <a:prstGeom prst="rect">
            <a:avLst/>
          </a:prstGeom>
          <a:noFill/>
          <a:ln>
            <a:noFill/>
          </a:ln>
        </p:spPr>
      </p:pic>
      <p:graphicFrame>
        <p:nvGraphicFramePr>
          <p:cNvPr id="216" name="Google Shape;216;p8"/>
          <p:cNvGraphicFramePr/>
          <p:nvPr/>
        </p:nvGraphicFramePr>
        <p:xfrm>
          <a:off x="152400" y="9258300"/>
          <a:ext cx="15733375" cy="1181799"/>
        </p:xfrm>
        <a:graphic>
          <a:graphicData uri="http://schemas.openxmlformats.org/drawingml/2006/table">
            <a:tbl>
              <a:tblPr>
                <a:noFill/>
                <a:tableStyleId>{F02B88F2-B1B2-4DAE-8667-588E739AA7B4}</a:tableStyleId>
              </a:tblPr>
              <a:tblGrid>
                <a:gridCol w="15733375">
                  <a:extLst>
                    <a:ext uri="{9D8B030D-6E8A-4147-A177-3AD203B41FA5}">
                      <a16:colId xmlns:a16="http://schemas.microsoft.com/office/drawing/2014/main" val="20000"/>
                    </a:ext>
                  </a:extLst>
                </a:gridCol>
              </a:tblGrid>
              <a:tr h="770675">
                <a:tc>
                  <a:txBody>
                    <a:bodyPr/>
                    <a:lstStyle/>
                    <a:p>
                      <a:pPr marL="0" marR="0" lvl="0" indent="0" algn="just" rtl="0">
                        <a:lnSpc>
                          <a:spcPct val="151666"/>
                        </a:lnSpc>
                        <a:spcBef>
                          <a:spcPts val="0"/>
                        </a:spcBef>
                        <a:spcAft>
                          <a:spcPts val="0"/>
                        </a:spcAft>
                        <a:buClr>
                          <a:schemeClr val="dk1"/>
                        </a:buClr>
                        <a:buSzPts val="1200"/>
                        <a:buFont typeface="Calibri"/>
                        <a:buNone/>
                      </a:pPr>
                      <a:r>
                        <a:rPr lang="en-US" sz="1200" b="0" i="1" u="none" strike="noStrike" cap="none">
                          <a:solidFill>
                            <a:schemeClr val="dk1"/>
                          </a:solidFill>
                          <a:latin typeface="Calibri"/>
                          <a:ea typeface="Calibri"/>
                          <a:cs typeface="Calibri"/>
                          <a:sym typeface="Calibri"/>
                        </a:rPr>
                        <a:t>© 2022-2024. This work is licensed under a </a:t>
                      </a:r>
                      <a:r>
                        <a:rPr lang="en-US" sz="1200" b="0" i="1" u="sng" strike="noStrike" cap="none">
                          <a:solidFill>
                            <a:schemeClr val="dk1"/>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 4.0 LEGAL CODE</a:t>
                      </a:r>
                      <a:r>
                        <a:rPr lang="en-US" sz="1200" b="0" i="1" u="none" strike="noStrike" cap="none">
                          <a:solidFill>
                            <a:schemeClr val="dk1"/>
                          </a:solidFill>
                          <a:latin typeface="Calibri"/>
                          <a:ea typeface="Calibri"/>
                          <a:cs typeface="Calibri"/>
                          <a:sym typeface="Calibri"/>
                        </a:rPr>
                        <a:t>.</a:t>
                      </a:r>
                      <a:endParaRPr sz="1400" u="none" strike="noStrike" cap="none"/>
                    </a:p>
                    <a:p>
                      <a:pPr marL="0" marR="0" lvl="0" indent="0" algn="just" rtl="0">
                        <a:lnSpc>
                          <a:spcPct val="140000"/>
                        </a:lnSpc>
                        <a:spcBef>
                          <a:spcPts val="0"/>
                        </a:spcBef>
                        <a:spcAft>
                          <a:spcPts val="0"/>
                        </a:spcAft>
                        <a:buClr>
                          <a:srgbClr val="000000"/>
                        </a:buClr>
                        <a:buSzPts val="1300"/>
                        <a:buFont typeface="Arial"/>
                        <a:buNone/>
                      </a:pPr>
                      <a:r>
                        <a:rPr lang="en-US" sz="1300" u="none" strike="noStrike" cap="non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strike="noStrike" cap="none"/>
                    </a:p>
                  </a:txBody>
                  <a:tcPr marL="190500" marR="190500" marT="190500" marB="190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526</Words>
  <Application>Microsoft Office PowerPoint</Application>
  <PresentationFormat>Custom</PresentationFormat>
  <Paragraphs>62</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Wingdings</vt:lpstr>
      <vt:lpstr>Arial</vt:lpstr>
      <vt:lpstr>Calibri</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Utilizador</dc:creator>
  <cp:lastModifiedBy>-MARIOS IOANNIS KARAMINTZIOS</cp:lastModifiedBy>
  <cp:revision>10</cp:revision>
  <dcterms:created xsi:type="dcterms:W3CDTF">2006-08-16T00:00:00Z</dcterms:created>
  <dcterms:modified xsi:type="dcterms:W3CDTF">2025-01-20T15:46:42Z</dcterms:modified>
</cp:coreProperties>
</file>